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10620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08825" y="685800"/>
            <a:ext cx="2441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cdbe59323_0_0:notes"/>
          <p:cNvSpPr/>
          <p:nvPr>
            <p:ph idx="2" type="sldImg"/>
          </p:nvPr>
        </p:nvSpPr>
        <p:spPr>
          <a:xfrm>
            <a:off x="2208825" y="685800"/>
            <a:ext cx="2441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cdbe5932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cdbe59323_0_10:notes"/>
          <p:cNvSpPr/>
          <p:nvPr>
            <p:ph idx="2" type="sldImg"/>
          </p:nvPr>
        </p:nvSpPr>
        <p:spPr>
          <a:xfrm>
            <a:off x="2208825" y="685800"/>
            <a:ext cx="2441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cdbe5932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37355"/>
            <a:ext cx="7044600" cy="4238100"/>
          </a:xfrm>
          <a:prstGeom prst="rect">
            <a:avLst/>
          </a:prstGeom>
        </p:spPr>
        <p:txBody>
          <a:bodyPr anchorCtr="0" anchor="b" bIns="108025" lIns="108025" spcFirstLastPara="1" rIns="108025" wrap="square" tIns="108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51737"/>
            <a:ext cx="7044600" cy="1636800"/>
          </a:xfrm>
          <a:prstGeom prst="rect">
            <a:avLst/>
          </a:prstGeom>
        </p:spPr>
        <p:txBody>
          <a:bodyPr anchorCtr="0" anchor="t" bIns="108025" lIns="108025" spcFirstLastPara="1" rIns="108025" wrap="square" tIns="1080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anchorCtr="0" anchor="ctr" bIns="108025" lIns="108025" spcFirstLastPara="1" rIns="108025" wrap="square" tIns="1080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83863"/>
            <a:ext cx="7044600" cy="4054200"/>
          </a:xfrm>
          <a:prstGeom prst="rect">
            <a:avLst/>
          </a:prstGeom>
        </p:spPr>
        <p:txBody>
          <a:bodyPr anchorCtr="0" anchor="b" bIns="108025" lIns="108025" spcFirstLastPara="1" rIns="108025" wrap="square" tIns="108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08531"/>
            <a:ext cx="7044600" cy="2685600"/>
          </a:xfrm>
          <a:prstGeom prst="rect">
            <a:avLst/>
          </a:prstGeom>
        </p:spPr>
        <p:txBody>
          <a:bodyPr anchorCtr="0" anchor="t" bIns="108025" lIns="108025" spcFirstLastPara="1" rIns="108025" wrap="square" tIns="108025">
            <a:noAutofit/>
          </a:bodyPr>
          <a:lstStyle>
            <a:lvl1pPr indent="-361950" lvl="0" marL="457200" algn="ctr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indent="-336550" lvl="1" marL="914400" algn="ctr">
              <a:spcBef>
                <a:spcPts val="19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19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19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19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19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19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19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1900"/>
              </a:spcBef>
              <a:spcAft>
                <a:spcPts val="19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anchorCtr="0" anchor="ctr" bIns="108025" lIns="108025" spcFirstLastPara="1" rIns="108025" wrap="square" tIns="1080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anchorCtr="0" anchor="ctr" bIns="108025" lIns="108025" spcFirstLastPara="1" rIns="108025" wrap="square" tIns="1080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40950"/>
            <a:ext cx="7044600" cy="1738200"/>
          </a:xfrm>
          <a:prstGeom prst="rect">
            <a:avLst/>
          </a:prstGeom>
        </p:spPr>
        <p:txBody>
          <a:bodyPr anchorCtr="0" anchor="ctr" bIns="108025" lIns="108025" spcFirstLastPara="1" rIns="108025" wrap="square" tIns="108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1pPr>
            <a:lvl2pPr lvl="1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2pPr>
            <a:lvl3pPr lvl="2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3pPr>
            <a:lvl4pPr lvl="3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4pPr>
            <a:lvl5pPr lvl="4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5pPr>
            <a:lvl6pPr lvl="5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6pPr>
            <a:lvl7pPr lvl="6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7pPr>
            <a:lvl8pPr lvl="7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8pPr>
            <a:lvl9pPr lvl="8" algn="ctr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anchorCtr="0" anchor="ctr" bIns="108025" lIns="108025" spcFirstLastPara="1" rIns="108025" wrap="square" tIns="1080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18862"/>
            <a:ext cx="7044600" cy="1182300"/>
          </a:xfrm>
          <a:prstGeom prst="rect">
            <a:avLst/>
          </a:prstGeom>
        </p:spPr>
        <p:txBody>
          <a:bodyPr anchorCtr="0" anchor="t" bIns="108025" lIns="108025" spcFirstLastPara="1" rIns="108025" wrap="square" tIns="1080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79563"/>
            <a:ext cx="7044600" cy="7053900"/>
          </a:xfrm>
          <a:prstGeom prst="rect">
            <a:avLst/>
          </a:prstGeom>
        </p:spPr>
        <p:txBody>
          <a:bodyPr anchorCtr="0" anchor="t" bIns="108025" lIns="108025" spcFirstLastPara="1" rIns="108025" wrap="square" tIns="108025">
            <a:noAutofit/>
          </a:bodyPr>
          <a:lstStyle>
            <a:lvl1pPr indent="-361950" lvl="0" marL="45720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indent="-336550" lvl="1" marL="914400">
              <a:spcBef>
                <a:spcPts val="19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19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19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19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19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19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19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1900"/>
              </a:spcBef>
              <a:spcAft>
                <a:spcPts val="19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anchorCtr="0" anchor="ctr" bIns="108025" lIns="108025" spcFirstLastPara="1" rIns="108025" wrap="square" tIns="1080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18862"/>
            <a:ext cx="7044600" cy="1182300"/>
          </a:xfrm>
          <a:prstGeom prst="rect">
            <a:avLst/>
          </a:prstGeom>
        </p:spPr>
        <p:txBody>
          <a:bodyPr anchorCtr="0" anchor="t" bIns="108025" lIns="108025" spcFirstLastPara="1" rIns="108025" wrap="square" tIns="1080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79563"/>
            <a:ext cx="3307200" cy="7053900"/>
          </a:xfrm>
          <a:prstGeom prst="rect">
            <a:avLst/>
          </a:prstGeom>
        </p:spPr>
        <p:txBody>
          <a:bodyPr anchorCtr="0" anchor="t" bIns="108025" lIns="108025" spcFirstLastPara="1" rIns="108025" wrap="square" tIns="108025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17500" lvl="1" marL="9144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>
              <a:spcBef>
                <a:spcPts val="1900"/>
              </a:spcBef>
              <a:spcAft>
                <a:spcPts val="190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79563"/>
            <a:ext cx="3307200" cy="7053900"/>
          </a:xfrm>
          <a:prstGeom prst="rect">
            <a:avLst/>
          </a:prstGeom>
        </p:spPr>
        <p:txBody>
          <a:bodyPr anchorCtr="0" anchor="t" bIns="108025" lIns="108025" spcFirstLastPara="1" rIns="108025" wrap="square" tIns="108025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17500" lvl="1" marL="9144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>
              <a:spcBef>
                <a:spcPts val="1900"/>
              </a:spcBef>
              <a:spcAft>
                <a:spcPts val="190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anchorCtr="0" anchor="ctr" bIns="108025" lIns="108025" spcFirstLastPara="1" rIns="108025" wrap="square" tIns="1080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18862"/>
            <a:ext cx="7044600" cy="1182300"/>
          </a:xfrm>
          <a:prstGeom prst="rect">
            <a:avLst/>
          </a:prstGeom>
        </p:spPr>
        <p:txBody>
          <a:bodyPr anchorCtr="0" anchor="t" bIns="108025" lIns="108025" spcFirstLastPara="1" rIns="108025" wrap="square" tIns="1080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anchorCtr="0" anchor="ctr" bIns="108025" lIns="108025" spcFirstLastPara="1" rIns="108025" wrap="square" tIns="1080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47171"/>
            <a:ext cx="2321400" cy="1560300"/>
          </a:xfrm>
          <a:prstGeom prst="rect">
            <a:avLst/>
          </a:prstGeom>
        </p:spPr>
        <p:txBody>
          <a:bodyPr anchorCtr="0" anchor="b" bIns="108025" lIns="108025" spcFirstLastPara="1" rIns="108025" wrap="square" tIns="1080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69165"/>
            <a:ext cx="2321400" cy="6564600"/>
          </a:xfrm>
          <a:prstGeom prst="rect">
            <a:avLst/>
          </a:prstGeom>
        </p:spPr>
        <p:txBody>
          <a:bodyPr anchorCtr="0" anchor="t" bIns="108025" lIns="108025" spcFirstLastPara="1" rIns="108025" wrap="square" tIns="1080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>
              <a:spcBef>
                <a:spcPts val="1900"/>
              </a:spcBef>
              <a:spcAft>
                <a:spcPts val="190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anchorCtr="0" anchor="ctr" bIns="108025" lIns="108025" spcFirstLastPara="1" rIns="108025" wrap="square" tIns="1080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29444"/>
            <a:ext cx="5264700" cy="8446500"/>
          </a:xfrm>
          <a:prstGeom prst="rect">
            <a:avLst/>
          </a:prstGeom>
        </p:spPr>
        <p:txBody>
          <a:bodyPr anchorCtr="0" anchor="ctr" bIns="108025" lIns="108025" spcFirstLastPara="1" rIns="108025" wrap="square" tIns="1080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anchorCtr="0" anchor="ctr" bIns="108025" lIns="108025" spcFirstLastPara="1" rIns="108025" wrap="square" tIns="1080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58"/>
            <a:ext cx="3780000" cy="1062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08025" lIns="108025" spcFirstLastPara="1" rIns="108025" wrap="square" tIns="108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46188"/>
            <a:ext cx="3344400" cy="3060600"/>
          </a:xfrm>
          <a:prstGeom prst="rect">
            <a:avLst/>
          </a:prstGeom>
        </p:spPr>
        <p:txBody>
          <a:bodyPr anchorCtr="0" anchor="b" bIns="108025" lIns="108025" spcFirstLastPara="1" rIns="108025" wrap="square" tIns="108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787626"/>
            <a:ext cx="3344400" cy="2550300"/>
          </a:xfrm>
          <a:prstGeom prst="rect">
            <a:avLst/>
          </a:prstGeom>
        </p:spPr>
        <p:txBody>
          <a:bodyPr anchorCtr="0" anchor="t" bIns="108025" lIns="108025" spcFirstLastPara="1" rIns="108025" wrap="square" tIns="1080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495028"/>
            <a:ext cx="3172200" cy="7629300"/>
          </a:xfrm>
          <a:prstGeom prst="rect">
            <a:avLst/>
          </a:prstGeom>
        </p:spPr>
        <p:txBody>
          <a:bodyPr anchorCtr="0" anchor="ctr" bIns="108025" lIns="108025" spcFirstLastPara="1" rIns="108025" wrap="square" tIns="108025">
            <a:noAutofit/>
          </a:bodyPr>
          <a:lstStyle>
            <a:lvl1pPr indent="-361950" lvl="0" marL="45720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indent="-336550" lvl="1" marL="914400">
              <a:spcBef>
                <a:spcPts val="19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19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19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19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19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19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19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1900"/>
              </a:spcBef>
              <a:spcAft>
                <a:spcPts val="19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anchorCtr="0" anchor="ctr" bIns="108025" lIns="108025" spcFirstLastPara="1" rIns="108025" wrap="square" tIns="1080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35045"/>
            <a:ext cx="4959600" cy="1249200"/>
          </a:xfrm>
          <a:prstGeom prst="rect">
            <a:avLst/>
          </a:prstGeom>
        </p:spPr>
        <p:txBody>
          <a:bodyPr anchorCtr="0" anchor="ctr" bIns="108025" lIns="108025" spcFirstLastPara="1" rIns="108025" wrap="square" tIns="1080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anchorCtr="0" anchor="ctr" bIns="108025" lIns="108025" spcFirstLastPara="1" rIns="108025" wrap="square" tIns="1080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18862"/>
            <a:ext cx="7044600" cy="11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08025" lIns="108025" spcFirstLastPara="1" rIns="108025" wrap="square" tIns="1080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79563"/>
            <a:ext cx="7044600" cy="70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108025" lIns="108025" spcFirstLastPara="1" rIns="108025" wrap="square" tIns="108025">
            <a:noAutofit/>
          </a:bodyPr>
          <a:lstStyle>
            <a:lvl1pPr indent="-3619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Char char="●"/>
              <a:defRPr sz="21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1900"/>
              </a:spcBef>
              <a:spcAft>
                <a:spcPts val="19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8025" lIns="108025" spcFirstLastPara="1" rIns="108025" wrap="square" tIns="108025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5.png"/><Relationship Id="rId5" Type="http://schemas.openxmlformats.org/officeDocument/2006/relationships/image" Target="../media/image2.png"/><Relationship Id="rId6" Type="http://schemas.openxmlformats.org/officeDocument/2006/relationships/image" Target="../media/image4.png"/><Relationship Id="rId7" Type="http://schemas.openxmlformats.org/officeDocument/2006/relationships/image" Target="../media/image1.png"/><Relationship Id="rId8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81000" y="1331700"/>
            <a:ext cx="6798000" cy="2811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381000" y="1620400"/>
            <a:ext cx="3312000" cy="202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08025" lIns="108025" spcFirstLastPara="1" rIns="108025" wrap="square" tIns="1080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mic Sans MS"/>
                <a:ea typeface="Comic Sans MS"/>
                <a:cs typeface="Comic Sans MS"/>
                <a:sym typeface="Comic Sans MS"/>
              </a:rPr>
              <a:t>Alice and Yoko like music.</a:t>
            </a:r>
            <a:endParaRPr sz="13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mic Sans MS"/>
                <a:ea typeface="Comic Sans MS"/>
                <a:cs typeface="Comic Sans MS"/>
                <a:sym typeface="Comic Sans MS"/>
              </a:rPr>
              <a:t>Yoko is wearing headphones.</a:t>
            </a:r>
            <a:endParaRPr sz="13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mic Sans MS"/>
                <a:ea typeface="Comic Sans MS"/>
                <a:cs typeface="Comic Sans MS"/>
                <a:sym typeface="Comic Sans MS"/>
              </a:rPr>
              <a:t>Hugh is number ten.</a:t>
            </a:r>
            <a:endParaRPr sz="13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mic Sans MS"/>
                <a:ea typeface="Comic Sans MS"/>
                <a:cs typeface="Comic Sans MS"/>
                <a:sym typeface="Comic Sans MS"/>
              </a:rPr>
              <a:t>Gordon knows Hugh.</a:t>
            </a:r>
            <a:endParaRPr sz="13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mic Sans MS"/>
                <a:ea typeface="Comic Sans MS"/>
                <a:cs typeface="Comic Sans MS"/>
                <a:sym typeface="Comic Sans MS"/>
              </a:rPr>
              <a:t>Hiroshi has a pet.</a:t>
            </a:r>
            <a:endParaRPr sz="13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mic Sans MS"/>
                <a:ea typeface="Comic Sans MS"/>
                <a:cs typeface="Comic Sans MS"/>
                <a:sym typeface="Comic Sans MS"/>
              </a:rPr>
              <a:t>Poochi knows Hiroshi.</a:t>
            </a:r>
            <a:endParaRPr sz="13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mic Sans MS"/>
                <a:ea typeface="Comic Sans MS"/>
                <a:cs typeface="Comic Sans MS"/>
                <a:sym typeface="Comic Sans MS"/>
              </a:rPr>
              <a:t>Mary doesn’t like Linda. </a:t>
            </a:r>
            <a:endParaRPr sz="13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Comic Sans MS"/>
                <a:ea typeface="Comic Sans MS"/>
                <a:cs typeface="Comic Sans MS"/>
                <a:sym typeface="Comic Sans MS"/>
              </a:rPr>
              <a:t>Mary is wearing </a:t>
            </a:r>
            <a:r>
              <a:rPr lang="en" sz="1300" u="sng">
                <a:latin typeface="Comic Sans MS"/>
                <a:ea typeface="Comic Sans MS"/>
                <a:cs typeface="Comic Sans MS"/>
                <a:sym typeface="Comic Sans MS"/>
              </a:rPr>
              <a:t>shorts</a:t>
            </a:r>
            <a:r>
              <a:rPr lang="en" sz="130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(</a:t>
            </a: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半ズボン)</a:t>
            </a:r>
            <a:r>
              <a:rPr lang="en" sz="1300"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sz="13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257700" y="4548375"/>
            <a:ext cx="7044600" cy="5013900"/>
          </a:xfrm>
          <a:prstGeom prst="rect">
            <a:avLst/>
          </a:prstGeom>
        </p:spPr>
        <p:txBody>
          <a:bodyPr anchorCtr="0" anchor="t" bIns="108025" lIns="108025" spcFirstLastPara="1" rIns="108025" wrap="square" tIns="1080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Please write the question or the answer. 質問か答えを書いてください。</a:t>
            </a:r>
            <a:endParaRPr sz="1200" u="sng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例 Q1. What is Ken doing?		 例A1. He is playing rugby with Bill.</a:t>
            </a:r>
            <a:endParaRPr sz="1200" u="sng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例 Q2. Is Henry swimming?		 例A2. No, he </a:t>
            </a:r>
            <a:r>
              <a:rPr lang="en" sz="1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isn’t</a:t>
            </a:r>
            <a:r>
              <a:rPr lang="en" sz="1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. He’s skating.</a:t>
            </a:r>
            <a:endParaRPr sz="1200" u="sng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Q</a:t>
            </a:r>
            <a:r>
              <a:rPr lang="en" sz="1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1. What is Bill doing?		       A1._________________________________________</a:t>
            </a:r>
            <a:endParaRPr sz="12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Q</a:t>
            </a:r>
            <a:r>
              <a:rPr lang="en" sz="1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lang="en" sz="1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. Is Gordon running?	</a:t>
            </a: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A2_________________________________________</a:t>
            </a:r>
            <a:endParaRPr sz="12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Q</a:t>
            </a:r>
            <a:r>
              <a:rPr lang="en" sz="1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3. What is Hiroshi doing?	</a:t>
            </a: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A3</a:t>
            </a:r>
            <a:r>
              <a:rPr lang="en" sz="1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_________________________________________</a:t>
            </a:r>
            <a:endParaRPr sz="12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Q</a:t>
            </a:r>
            <a:r>
              <a:rPr lang="en" sz="1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4. Is Mary sleeping?		</a:t>
            </a: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A4_________________________________________</a:t>
            </a:r>
            <a:endParaRPr sz="12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Q</a:t>
            </a:r>
            <a:r>
              <a:rPr lang="en" sz="1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5. _____________________</a:t>
            </a: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  He’s reading a book.</a:t>
            </a:r>
            <a:endParaRPr sz="12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Q</a:t>
            </a:r>
            <a:r>
              <a:rPr lang="en" sz="1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6. What is Mike </a:t>
            </a:r>
            <a:r>
              <a:rPr lang="en" sz="1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doing</a:t>
            </a:r>
            <a:r>
              <a:rPr lang="en" sz="1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?		</a:t>
            </a: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A6</a:t>
            </a:r>
            <a:r>
              <a:rPr lang="en" sz="1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</a:t>
            </a:r>
            <a:r>
              <a:rPr lang="en" sz="1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____________________________________</a:t>
            </a:r>
            <a:endParaRPr sz="12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Q</a:t>
            </a:r>
            <a:r>
              <a:rPr lang="en" sz="1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7</a:t>
            </a:r>
            <a:r>
              <a:rPr lang="en" sz="1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. __________________________  No, she isn’t. She’s playing the guitar.</a:t>
            </a:r>
            <a:endParaRPr sz="12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Q</a:t>
            </a:r>
            <a:r>
              <a:rPr lang="en" sz="1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8</a:t>
            </a:r>
            <a:r>
              <a:rPr lang="en" sz="1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. Is Roy swimming?		</a:t>
            </a: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A8</a:t>
            </a:r>
            <a:r>
              <a:rPr lang="en" sz="1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_________________________________________</a:t>
            </a:r>
            <a:endParaRPr sz="12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Q</a:t>
            </a:r>
            <a:r>
              <a:rPr lang="en" sz="1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9. What is Sara doing?		</a:t>
            </a: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A9</a:t>
            </a:r>
            <a:r>
              <a:rPr lang="en" sz="1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_________________________________________</a:t>
            </a:r>
            <a:endParaRPr sz="12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Q</a:t>
            </a:r>
            <a:r>
              <a:rPr lang="en" sz="1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10. Is Tiger playing soccer?	</a:t>
            </a: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A1</a:t>
            </a:r>
            <a:r>
              <a:rPr lang="en" sz="1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0</a:t>
            </a:r>
            <a:r>
              <a:rPr lang="en" sz="12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________________________________________</a:t>
            </a:r>
            <a:endParaRPr sz="12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14325" y="352425"/>
            <a:ext cx="6839100" cy="33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Name:____________ Class:__-__ Number:___ Date:___________ Program 9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133900" y="752550"/>
            <a:ext cx="32922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Comic Sans MS"/>
                <a:ea typeface="Comic Sans MS"/>
                <a:cs typeface="Comic Sans MS"/>
                <a:sym typeface="Comic Sans MS"/>
              </a:rPr>
              <a:t>What are they doing?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693000" y="1590150"/>
            <a:ext cx="3486000" cy="20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Jennifer and Mike can run fast.</a:t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Mark likes books.</a:t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Roy is wearing a cap.</a:t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Roy is not wearing shoes.</a:t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Ken is tall, and he is playing rugby.</a:t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Ken knows Bill.</a:t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Sara likes bread, and she is late.</a:t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Tiger is cute, and she has a </a:t>
            </a:r>
            <a:r>
              <a:rPr lang="en" sz="13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tail</a:t>
            </a:r>
            <a:r>
              <a:rPr lang="en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(</a:t>
            </a:r>
            <a:r>
              <a:rPr lang="en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尻尾).</a:t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</p:txBody>
      </p:sp>
      <p:sp>
        <p:nvSpPr>
          <p:cNvPr id="60" name="Google Shape;60;p13"/>
          <p:cNvSpPr txBox="1"/>
          <p:nvPr/>
        </p:nvSpPr>
        <p:spPr>
          <a:xfrm>
            <a:off x="3378525" y="1331700"/>
            <a:ext cx="669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Comic Sans MS"/>
                <a:ea typeface="Comic Sans MS"/>
                <a:cs typeface="Comic Sans MS"/>
                <a:sym typeface="Comic Sans MS"/>
              </a:rPr>
              <a:t>Hints</a:t>
            </a:r>
            <a:endParaRPr b="1" u="sng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cxnSp>
        <p:nvCxnSpPr>
          <p:cNvPr id="61" name="Google Shape;61;p13"/>
          <p:cNvCxnSpPr/>
          <p:nvPr/>
        </p:nvCxnSpPr>
        <p:spPr>
          <a:xfrm>
            <a:off x="-14850" y="4670750"/>
            <a:ext cx="75897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62" name="Google Shape;62;p13"/>
          <p:cNvSpPr txBox="1"/>
          <p:nvPr/>
        </p:nvSpPr>
        <p:spPr>
          <a:xfrm>
            <a:off x="381000" y="3643950"/>
            <a:ext cx="6798000" cy="499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      Alice:__     Yoko:__      </a:t>
            </a: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Hugh:__   </a:t>
            </a:r>
            <a:r>
              <a:rPr lang="en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Gordon:__    </a:t>
            </a: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Hiroshi:__    Poochi:__     Mary:__     Linda:__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Jennifer:__     Mike:__      </a:t>
            </a: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Mark:__</a:t>
            </a: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         Roy:__         Ken:__         Bill:__     </a:t>
            </a: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Sara:__     Tiger:__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https://1.bp.blogspot.com/-9kw-I0FMGFU/Whu2Z96pVdI/AAAAAAABIhg/un4EHMS011MrFYRXXSmSbLIeyCQEgatYgCLcBGAs/s800/kids_ochitsuki_nai_boy.png" id="63" name="Google Shape;63;p13"/>
          <p:cNvPicPr preferRelativeResize="0"/>
          <p:nvPr/>
        </p:nvPicPr>
        <p:blipFill rotWithShape="1">
          <a:blip r:embed="rId3">
            <a:alphaModFix/>
          </a:blip>
          <a:srcRect b="57202" l="56751" r="0" t="0"/>
          <a:stretch/>
        </p:blipFill>
        <p:spPr>
          <a:xfrm>
            <a:off x="6512253" y="4846716"/>
            <a:ext cx="66675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/>
          <p:nvPr/>
        </p:nvSpPr>
        <p:spPr>
          <a:xfrm rot="1019209">
            <a:off x="5803434" y="5268870"/>
            <a:ext cx="1271668" cy="770729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6034400" y="5404475"/>
            <a:ext cx="907500" cy="49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Part 2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https://4.bp.blogspot.com/-q87Ch88DCyQ/WLjrENKjkAI/AAAAAAABCSk/-NofzWJ4gb0zyfa4C2N6D5Ebypy-7KWZgCLcB/s800/hangrider_woman.png" id="66" name="Google Shape;6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58225" y="1331700"/>
            <a:ext cx="1282707" cy="110862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3"/>
          <p:cNvSpPr/>
          <p:nvPr/>
        </p:nvSpPr>
        <p:spPr>
          <a:xfrm rot="1019209">
            <a:off x="6002409" y="1016745"/>
            <a:ext cx="1271668" cy="770729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6233375" y="1152350"/>
            <a:ext cx="809700" cy="49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Part 1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descr="https://1.bp.blogspot.com/-dTWieNBMWJ0/Whu2bFRi8MI/AAAAAAABIh0/vQfWtrdoE8AaqNFd2X6l7eKSSpn5sgj-gCLcBGAs/s800/kodomo_kenka_girls.png" id="69" name="Google Shape;6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6525" y="752550"/>
            <a:ext cx="907500" cy="9075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3"/>
          <p:cNvSpPr/>
          <p:nvPr/>
        </p:nvSpPr>
        <p:spPr>
          <a:xfrm>
            <a:off x="209550" y="10163950"/>
            <a:ext cx="7044600" cy="1470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https://3.bp.blogspot.com/-_t105PDFMl4/WR_LHiyapRI/AAAAAAABEds/xAtc3dg1NvkwtXv92BL475SJwkf9-35tQCLcB/s800/run_cat_smile.png" id="71" name="Google Shape;71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321025" y="9743263"/>
            <a:ext cx="712440" cy="6305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2.bp.blogspot.com/--MiL5VUKtLg/V9ppxJ9i_AI/AAAAAAAA9x0/zo1iDfKlbxshsxtoOc6oB_ooB1f1zTBkQCLcB/s800/pet_dog_sanpo_ojiisan.png" id="72" name="Google Shape;72;p13"/>
          <p:cNvPicPr preferRelativeResize="0"/>
          <p:nvPr/>
        </p:nvPicPr>
        <p:blipFill rotWithShape="1">
          <a:blip r:embed="rId7">
            <a:alphaModFix/>
          </a:blip>
          <a:srcRect b="0" l="48387" r="0" t="0"/>
          <a:stretch/>
        </p:blipFill>
        <p:spPr>
          <a:xfrm>
            <a:off x="257700" y="9326425"/>
            <a:ext cx="457200" cy="9429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お風呂のイラスト「アヒルのおもちゃ」" id="73" name="Google Shape;73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493715" y="9806113"/>
            <a:ext cx="62865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1.bp.blogspot.com/-abb3H5nTW7A/VXOT5Js2DeI/AAAAAAAAuE4/-D4TlMMPsX4/s800/machi_line2.png" id="74" name="Google Shape;74;p13"/>
          <p:cNvPicPr preferRelativeResize="0"/>
          <p:nvPr/>
        </p:nvPicPr>
        <p:blipFill rotWithShape="1">
          <a:blip r:embed="rId9">
            <a:alphaModFix/>
          </a:blip>
          <a:srcRect b="5722" l="0" r="0" t="0"/>
          <a:stretch/>
        </p:blipFill>
        <p:spPr>
          <a:xfrm>
            <a:off x="0" y="4228400"/>
            <a:ext cx="7560000" cy="470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" type="subTitle"/>
          </p:nvPr>
        </p:nvSpPr>
        <p:spPr>
          <a:xfrm>
            <a:off x="257700" y="549101"/>
            <a:ext cx="7044600" cy="9612000"/>
          </a:xfrm>
          <a:prstGeom prst="rect">
            <a:avLst/>
          </a:prstGeom>
        </p:spPr>
        <p:txBody>
          <a:bodyPr anchorCtr="0" anchor="t" bIns="108025" lIns="108025" spcFirstLastPara="1" rIns="108025" wrap="square" tIns="108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/>
              <a:t>Chalkboard</a:t>
            </a:r>
            <a:endParaRPr sz="2000" u="sng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 u="sng"/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Chris, Pat, Alex</a:t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/>
              <a:t>Hints</a:t>
            </a:r>
            <a:endParaRPr sz="2000"/>
          </a:p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Pat likes sports.</a:t>
            </a:r>
            <a:endParaRPr sz="2000"/>
          </a:p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Alex likes music.</a:t>
            </a:r>
            <a:endParaRPr sz="2000"/>
          </a:p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Chris has a ball.</a:t>
            </a:r>
            <a:endParaRPr sz="2000"/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/>
              <a:t>LP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Warm up: gesture game, keyword game (10 minutes)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Demonstration with the above quiz (5-10 minutes)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Park life exercise (30 minutes)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AutoNum type="alphaLcPeriod"/>
            </a:pPr>
            <a:r>
              <a:rPr lang="en" sz="2000"/>
              <a:t>Read each hint aloud to check for understanding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AutoNum type="alphaLcPeriod"/>
            </a:pPr>
            <a:r>
              <a:rPr lang="en" sz="2000"/>
              <a:t>Time for group work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AutoNum type="alphaLcPeriod"/>
            </a:pPr>
            <a:r>
              <a:rPr lang="en" sz="2000"/>
              <a:t>In order to win, everyone in the group has to finish the sheet. Have the students who finish early help their </a:t>
            </a:r>
            <a:r>
              <a:rPr lang="en" sz="2000"/>
              <a:t>group mates (and also kills time).</a:t>
            </a:r>
            <a:r>
              <a:rPr lang="en" sz="2000"/>
              <a:t>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Leftover time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AutoNum type="alphaLcPeriod"/>
            </a:pPr>
            <a:r>
              <a:rPr lang="en" sz="2000"/>
              <a:t>If 10-15 min left, check the answers verbally or on the board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AutoNum type="alphaLcPeriod"/>
            </a:pPr>
            <a:r>
              <a:rPr lang="en" sz="2000"/>
              <a:t>If 5-10 min left, collect the worksheets and review the textbook dialogues.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AutoNum type="alphaLcPeriod"/>
            </a:pPr>
            <a:r>
              <a:rPr lang="en" sz="2000"/>
              <a:t>Could also do “repeat after me” for the stuff on the WS/chalkboard after checking the answers.</a:t>
            </a:r>
            <a:endParaRPr sz="2000"/>
          </a:p>
        </p:txBody>
      </p:sp>
      <p:sp>
        <p:nvSpPr>
          <p:cNvPr id="80" name="Google Shape;80;p14"/>
          <p:cNvSpPr/>
          <p:nvPr/>
        </p:nvSpPr>
        <p:spPr>
          <a:xfrm>
            <a:off x="2496300" y="1967850"/>
            <a:ext cx="900600" cy="1205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1" name="Google Shape;81;p14"/>
          <p:cNvGrpSpPr/>
          <p:nvPr/>
        </p:nvGrpSpPr>
        <p:grpSpPr>
          <a:xfrm>
            <a:off x="530600" y="1967850"/>
            <a:ext cx="900600" cy="1205700"/>
            <a:chOff x="2559675" y="2904275"/>
            <a:chExt cx="900600" cy="1205700"/>
          </a:xfrm>
        </p:grpSpPr>
        <p:sp>
          <p:nvSpPr>
            <p:cNvPr id="82" name="Google Shape;82;p14"/>
            <p:cNvSpPr/>
            <p:nvPr/>
          </p:nvSpPr>
          <p:spPr>
            <a:xfrm>
              <a:off x="2559675" y="2904275"/>
              <a:ext cx="900600" cy="12057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83" name="Google Shape;83;p14"/>
            <p:cNvGrpSpPr/>
            <p:nvPr/>
          </p:nvGrpSpPr>
          <p:grpSpPr>
            <a:xfrm>
              <a:off x="2770150" y="3097700"/>
              <a:ext cx="479650" cy="818850"/>
              <a:chOff x="937825" y="2410025"/>
              <a:chExt cx="479650" cy="818850"/>
            </a:xfrm>
          </p:grpSpPr>
          <p:sp>
            <p:nvSpPr>
              <p:cNvPr id="84" name="Google Shape;84;p14"/>
              <p:cNvSpPr/>
              <p:nvPr/>
            </p:nvSpPr>
            <p:spPr>
              <a:xfrm>
                <a:off x="937825" y="2945975"/>
                <a:ext cx="253200" cy="282900"/>
              </a:xfrm>
              <a:prstGeom prst="ellipse">
                <a:avLst/>
              </a:prstGeom>
              <a:solidFill>
                <a:srgbClr val="000000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85" name="Google Shape;85;p14"/>
              <p:cNvCxnSpPr>
                <a:stCxn id="84" idx="6"/>
              </p:cNvCxnSpPr>
              <p:nvPr/>
            </p:nvCxnSpPr>
            <p:spPr>
              <a:xfrm rot="10800000">
                <a:off x="1191025" y="2410025"/>
                <a:ext cx="0" cy="67740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6" name="Google Shape;86;p14"/>
              <p:cNvSpPr/>
              <p:nvPr/>
            </p:nvSpPr>
            <p:spPr>
              <a:xfrm rot="-3261112">
                <a:off x="1213311" y="2408045"/>
                <a:ext cx="126629" cy="255664"/>
              </a:xfrm>
              <a:prstGeom prst="moon">
                <a:avLst>
                  <a:gd fmla="val 50000" name="adj"/>
                </a:avLst>
              </a:prstGeom>
              <a:solidFill>
                <a:srgbClr val="434343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87" name="Google Shape;87;p14"/>
          <p:cNvGrpSpPr/>
          <p:nvPr/>
        </p:nvGrpSpPr>
        <p:grpSpPr>
          <a:xfrm>
            <a:off x="1513450" y="1967850"/>
            <a:ext cx="900600" cy="1205700"/>
            <a:chOff x="3542525" y="2904275"/>
            <a:chExt cx="900600" cy="1205700"/>
          </a:xfrm>
        </p:grpSpPr>
        <p:sp>
          <p:nvSpPr>
            <p:cNvPr id="88" name="Google Shape;88;p14"/>
            <p:cNvSpPr/>
            <p:nvPr/>
          </p:nvSpPr>
          <p:spPr>
            <a:xfrm>
              <a:off x="3542525" y="2904275"/>
              <a:ext cx="900600" cy="12057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4"/>
            <p:cNvSpPr/>
            <p:nvPr/>
          </p:nvSpPr>
          <p:spPr>
            <a:xfrm>
              <a:off x="3624425" y="3138725"/>
              <a:ext cx="736800" cy="7368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4"/>
            <p:cNvSpPr/>
            <p:nvPr/>
          </p:nvSpPr>
          <p:spPr>
            <a:xfrm>
              <a:off x="3786950" y="3203800"/>
              <a:ext cx="114750" cy="589050"/>
            </a:xfrm>
            <a:custGeom>
              <a:rect b="b" l="l" r="r" t="t"/>
              <a:pathLst>
                <a:path extrusionOk="0" h="23562" w="4590">
                  <a:moveTo>
                    <a:pt x="363" y="0"/>
                  </a:moveTo>
                  <a:cubicBezTo>
                    <a:pt x="5917" y="5554"/>
                    <a:pt x="6199" y="18738"/>
                    <a:pt x="0" y="23562"/>
                  </a:cubicBezTo>
                </a:path>
              </a:pathLst>
            </a:custGeom>
            <a:noFill/>
            <a:ln cap="flat" cmpd="sng" w="19050">
              <a:solidFill>
                <a:srgbClr val="FF0000"/>
              </a:solidFill>
              <a:prstDash val="dash"/>
              <a:round/>
              <a:headEnd len="med" w="med" type="none"/>
              <a:tailEnd len="med" w="med" type="none"/>
            </a:ln>
          </p:spPr>
        </p:sp>
        <p:sp>
          <p:nvSpPr>
            <p:cNvPr id="91" name="Google Shape;91;p14"/>
            <p:cNvSpPr/>
            <p:nvPr/>
          </p:nvSpPr>
          <p:spPr>
            <a:xfrm rot="10278210">
              <a:off x="4097517" y="3198504"/>
              <a:ext cx="114750" cy="589048"/>
            </a:xfrm>
            <a:custGeom>
              <a:rect b="b" l="l" r="r" t="t"/>
              <a:pathLst>
                <a:path extrusionOk="0" h="23562" w="4590">
                  <a:moveTo>
                    <a:pt x="363" y="0"/>
                  </a:moveTo>
                  <a:cubicBezTo>
                    <a:pt x="5917" y="5554"/>
                    <a:pt x="6199" y="18738"/>
                    <a:pt x="0" y="23562"/>
                  </a:cubicBezTo>
                </a:path>
              </a:pathLst>
            </a:custGeom>
            <a:noFill/>
            <a:ln cap="flat" cmpd="sng" w="19050">
              <a:solidFill>
                <a:srgbClr val="FF0000"/>
              </a:solidFill>
              <a:prstDash val="dash"/>
              <a:round/>
              <a:headEnd len="med" w="med" type="none"/>
              <a:tailEnd len="med" w="med" type="none"/>
            </a:ln>
          </p:spPr>
        </p:sp>
      </p:grpSp>
      <p:sp>
        <p:nvSpPr>
          <p:cNvPr id="92" name="Google Shape;92;p14"/>
          <p:cNvSpPr txBox="1"/>
          <p:nvPr/>
        </p:nvSpPr>
        <p:spPr>
          <a:xfrm>
            <a:off x="3498000" y="1733550"/>
            <a:ext cx="4062000" cy="167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 (name) __________ing?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O Yes, (she/he) is.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X No, (she/he) isn’t. (She/He)’s ______ing.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(name) doing?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(He/She) is __________ing.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