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>
        <p:scale>
          <a:sx n="71" d="100"/>
          <a:sy n="71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37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1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87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65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27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26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1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1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5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6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9D972-335F-46D4-A1B1-D4F7A71A6682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EC30-8A6D-460E-A182-AEE26FBA3F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07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11858" t="28838" r="30574" b="22675"/>
          <a:stretch/>
        </p:blipFill>
        <p:spPr>
          <a:xfrm>
            <a:off x="1191897" y="840258"/>
            <a:ext cx="9389483" cy="4942705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163631" y="4688558"/>
            <a:ext cx="1417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Alice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53359" y="4688558"/>
            <a:ext cx="1167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Kim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68738" y="5663239"/>
            <a:ext cx="783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Alice is </a:t>
            </a:r>
            <a:r>
              <a:rPr lang="en-US" altLang="ja-JP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as tall as </a:t>
            </a:r>
            <a:r>
              <a:rPr lang="en-US" altLang="ja-JP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Kim.</a:t>
            </a:r>
            <a:endParaRPr lang="ja-JP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1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09" y="357185"/>
            <a:ext cx="5771665" cy="5115767"/>
          </a:xfrm>
          <a:prstGeom prst="rect">
            <a:avLst/>
          </a:prstGeom>
        </p:spPr>
      </p:pic>
      <p:sp>
        <p:nvSpPr>
          <p:cNvPr id="9" name="円形吹き出し 8"/>
          <p:cNvSpPr/>
          <p:nvPr/>
        </p:nvSpPr>
        <p:spPr>
          <a:xfrm>
            <a:off x="7581676" y="2132042"/>
            <a:ext cx="1435996" cy="1323853"/>
          </a:xfrm>
          <a:prstGeom prst="wedgeEllipseCallout">
            <a:avLst>
              <a:gd name="adj1" fmla="val -106748"/>
              <a:gd name="adj2" fmla="val 4385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69538" y="5712039"/>
            <a:ext cx="97946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>
                <a:latin typeface="Comic Sans MS" panose="030F0702030302020204" pitchFamily="66" charset="0"/>
              </a:rPr>
              <a:t>My brother studies </a:t>
            </a:r>
            <a:r>
              <a:rPr lang="en-US" altLang="ja-JP" sz="4400" b="1" dirty="0">
                <a:latin typeface="Comic Sans MS" panose="030F0702030302020204" pitchFamily="66" charset="0"/>
              </a:rPr>
              <a:t>harder than</a:t>
            </a:r>
            <a:r>
              <a:rPr lang="en-US" altLang="ja-JP" sz="4400" dirty="0">
                <a:latin typeface="Comic Sans MS" panose="030F0702030302020204" pitchFamily="66" charset="0"/>
              </a:rPr>
              <a:t> me.</a:t>
            </a:r>
            <a:endParaRPr lang="ja-JP" altLang="ja-JP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09" y="357185"/>
            <a:ext cx="5771665" cy="5115767"/>
          </a:xfrm>
          <a:prstGeom prst="rect">
            <a:avLst/>
          </a:prstGeom>
        </p:spPr>
      </p:pic>
      <p:sp>
        <p:nvSpPr>
          <p:cNvPr id="9" name="円形吹き出し 8"/>
          <p:cNvSpPr/>
          <p:nvPr/>
        </p:nvSpPr>
        <p:spPr>
          <a:xfrm>
            <a:off x="7581676" y="2132042"/>
            <a:ext cx="1435996" cy="1323853"/>
          </a:xfrm>
          <a:prstGeom prst="wedgeEllipseCallout">
            <a:avLst>
              <a:gd name="adj1" fmla="val -106748"/>
              <a:gd name="adj2" fmla="val 4385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69538" y="5712039"/>
            <a:ext cx="84737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>
                <a:latin typeface="Comic Sans MS" panose="030F0702030302020204" pitchFamily="66" charset="0"/>
              </a:rPr>
              <a:t>I walk </a:t>
            </a:r>
            <a:r>
              <a:rPr lang="en-US" altLang="ja-JP" sz="4400" b="1" dirty="0">
                <a:latin typeface="Comic Sans MS" panose="030F0702030302020204" pitchFamily="66" charset="0"/>
              </a:rPr>
              <a:t>the slowest</a:t>
            </a:r>
            <a:r>
              <a:rPr lang="en-US" altLang="ja-JP" sz="4400" dirty="0">
                <a:latin typeface="Comic Sans MS" panose="030F0702030302020204" pitchFamily="66" charset="0"/>
              </a:rPr>
              <a:t> in my family.</a:t>
            </a:r>
            <a:endParaRPr lang="ja-JP" altLang="ja-JP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11858" t="28838" r="30574" b="22675"/>
          <a:stretch/>
        </p:blipFill>
        <p:spPr>
          <a:xfrm>
            <a:off x="1191897" y="840258"/>
            <a:ext cx="9389483" cy="4942705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163631" y="4688558"/>
            <a:ext cx="1417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Alice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53359" y="4688558"/>
            <a:ext cx="1167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Kim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89745" y="4696691"/>
            <a:ext cx="11192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Rex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598664" y="4757203"/>
            <a:ext cx="1414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Mike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97270" y="5663239"/>
            <a:ext cx="8978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Mike is </a:t>
            </a:r>
            <a:r>
              <a:rPr lang="en-US" altLang="ja-JP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shorter than </a:t>
            </a:r>
            <a:r>
              <a:rPr lang="en-US" altLang="ja-JP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Rex.</a:t>
            </a:r>
            <a:endParaRPr lang="ja-JP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1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11858" t="28838" r="30574" b="22675"/>
          <a:stretch/>
        </p:blipFill>
        <p:spPr>
          <a:xfrm>
            <a:off x="1191897" y="840258"/>
            <a:ext cx="9389483" cy="4942705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163631" y="4688558"/>
            <a:ext cx="1417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Alice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53359" y="4688558"/>
            <a:ext cx="1167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Kim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89745" y="4696691"/>
            <a:ext cx="11192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Rex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598664" y="4757203"/>
            <a:ext cx="1414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Mike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69603" y="5663239"/>
            <a:ext cx="86340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Rex is </a:t>
            </a:r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tallest </a:t>
            </a:r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of the four.</a:t>
            </a:r>
            <a:endParaRPr lang="ja-JP" altLang="en-US" sz="44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3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11858" t="28838" r="30574" b="22675"/>
          <a:stretch/>
        </p:blipFill>
        <p:spPr>
          <a:xfrm>
            <a:off x="1191897" y="840258"/>
            <a:ext cx="9389483" cy="4942705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163631" y="4688558"/>
            <a:ext cx="1417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Alice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53359" y="4688558"/>
            <a:ext cx="1167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Kim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89745" y="4696691"/>
            <a:ext cx="11192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Rex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598664" y="4757203"/>
            <a:ext cx="1414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Mike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2157" y="5663239"/>
            <a:ext cx="106089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Mike is </a:t>
            </a:r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</a:t>
            </a:r>
            <a:r>
              <a:rPr lang="en-US" altLang="ja-JP" sz="44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most popular </a:t>
            </a:r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of the four.</a:t>
            </a:r>
            <a:endParaRPr lang="ja-JP" altLang="en-US" sz="44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11858" t="28838" r="30574" b="22675"/>
          <a:stretch/>
        </p:blipFill>
        <p:spPr>
          <a:xfrm>
            <a:off x="1191897" y="840258"/>
            <a:ext cx="9389483" cy="4942705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163631" y="4688558"/>
            <a:ext cx="1417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Alice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53359" y="4688558"/>
            <a:ext cx="11673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Kim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89745" y="4696691"/>
            <a:ext cx="11192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Rex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598664" y="4757203"/>
            <a:ext cx="1414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Mike</a:t>
            </a:r>
            <a:endParaRPr lang="ja-JP" alt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19542" y="5663239"/>
            <a:ext cx="91342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Kim is </a:t>
            </a:r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more cheerful </a:t>
            </a:r>
            <a:r>
              <a:rPr lang="en-US" altLang="ja-JP" sz="4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than Alice.</a:t>
            </a:r>
            <a:endParaRPr lang="ja-JP" altLang="en-US" sz="44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7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739589" y="5824603"/>
            <a:ext cx="1145241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400" dirty="0">
                <a:latin typeface="Comic Sans MS" panose="030F0702030302020204" pitchFamily="66" charset="0"/>
              </a:rPr>
              <a:t>My dad laughs </a:t>
            </a:r>
            <a:r>
              <a:rPr lang="en-US" altLang="ja-JP" sz="4400" b="1" dirty="0">
                <a:latin typeface="Comic Sans MS" panose="030F0702030302020204" pitchFamily="66" charset="0"/>
              </a:rPr>
              <a:t>the loudest</a:t>
            </a:r>
            <a:r>
              <a:rPr lang="en-US" altLang="ja-JP" sz="4400" dirty="0">
                <a:latin typeface="Comic Sans MS" panose="030F0702030302020204" pitchFamily="66" charset="0"/>
              </a:rPr>
              <a:t> of us all.</a:t>
            </a:r>
            <a:endParaRPr lang="ja-JP" altLang="ja-JP" sz="4400" dirty="0">
              <a:latin typeface="Comic Sans MS" panose="030F0702030302020204" pitchFamily="66" charset="0"/>
            </a:endParaRPr>
          </a:p>
        </p:txBody>
      </p:sp>
      <p:pic>
        <p:nvPicPr>
          <p:cNvPr id="8" name="図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09" y="357185"/>
            <a:ext cx="5771665" cy="5115767"/>
          </a:xfrm>
          <a:prstGeom prst="rect">
            <a:avLst/>
          </a:prstGeom>
        </p:spPr>
      </p:pic>
      <p:sp>
        <p:nvSpPr>
          <p:cNvPr id="9" name="円形吹き出し 8"/>
          <p:cNvSpPr/>
          <p:nvPr/>
        </p:nvSpPr>
        <p:spPr>
          <a:xfrm>
            <a:off x="7581676" y="2132042"/>
            <a:ext cx="1435996" cy="1323853"/>
          </a:xfrm>
          <a:prstGeom prst="wedgeEllipseCallout">
            <a:avLst>
              <a:gd name="adj1" fmla="val -106748"/>
              <a:gd name="adj2" fmla="val 4385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739589" y="5824603"/>
            <a:ext cx="1145241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400" dirty="0">
                <a:latin typeface="Comic Sans MS" panose="030F0702030302020204" pitchFamily="66" charset="0"/>
              </a:rPr>
              <a:t>My mom gets up </a:t>
            </a:r>
            <a:r>
              <a:rPr lang="en-US" altLang="ja-JP" sz="4400" b="1" dirty="0">
                <a:latin typeface="Comic Sans MS" panose="030F0702030302020204" pitchFamily="66" charset="0"/>
              </a:rPr>
              <a:t>the earlies</a:t>
            </a:r>
            <a:r>
              <a:rPr lang="en-US" altLang="ja-JP" sz="4400" dirty="0">
                <a:latin typeface="Comic Sans MS" panose="030F0702030302020204" pitchFamily="66" charset="0"/>
              </a:rPr>
              <a:t>t among us.</a:t>
            </a:r>
            <a:endParaRPr lang="ja-JP" altLang="ja-JP" sz="4400" dirty="0">
              <a:latin typeface="Comic Sans MS" panose="030F0702030302020204" pitchFamily="66" charset="0"/>
            </a:endParaRPr>
          </a:p>
        </p:txBody>
      </p:sp>
      <p:pic>
        <p:nvPicPr>
          <p:cNvPr id="8" name="図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09" y="357185"/>
            <a:ext cx="5771665" cy="5115767"/>
          </a:xfrm>
          <a:prstGeom prst="rect">
            <a:avLst/>
          </a:prstGeom>
        </p:spPr>
      </p:pic>
      <p:sp>
        <p:nvSpPr>
          <p:cNvPr id="9" name="円形吹き出し 8"/>
          <p:cNvSpPr/>
          <p:nvPr/>
        </p:nvSpPr>
        <p:spPr>
          <a:xfrm>
            <a:off x="7581676" y="2132042"/>
            <a:ext cx="1435996" cy="1323853"/>
          </a:xfrm>
          <a:prstGeom prst="wedgeEllipseCallout">
            <a:avLst>
              <a:gd name="adj1" fmla="val -106748"/>
              <a:gd name="adj2" fmla="val 4385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09" y="357185"/>
            <a:ext cx="5771665" cy="5115767"/>
          </a:xfrm>
          <a:prstGeom prst="rect">
            <a:avLst/>
          </a:prstGeom>
        </p:spPr>
      </p:pic>
      <p:sp>
        <p:nvSpPr>
          <p:cNvPr id="9" name="円形吹き出し 8"/>
          <p:cNvSpPr/>
          <p:nvPr/>
        </p:nvSpPr>
        <p:spPr>
          <a:xfrm>
            <a:off x="7581676" y="2132042"/>
            <a:ext cx="1435996" cy="1323853"/>
          </a:xfrm>
          <a:prstGeom prst="wedgeEllipseCallout">
            <a:avLst>
              <a:gd name="adj1" fmla="val -106748"/>
              <a:gd name="adj2" fmla="val 4385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2297" y="5712039"/>
            <a:ext cx="109119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857250" algn="l"/>
              </a:tabLst>
            </a:pPr>
            <a:r>
              <a:rPr lang="en-US" altLang="ja-JP" sz="4400" kern="100" dirty="0">
                <a:latin typeface="Comic Sans MS" panose="030F0702030302020204" pitchFamily="66" charset="0"/>
                <a:ea typeface="游明朝" panose="02020400000000000000" pitchFamily="18" charset="-128"/>
                <a:cs typeface="Times New Roman" panose="02020603050405020304" pitchFamily="18" charset="0"/>
              </a:rPr>
              <a:t>My grandpa plays golf </a:t>
            </a:r>
            <a:r>
              <a:rPr lang="en-US" altLang="ja-JP" sz="4400" b="1" kern="100" dirty="0">
                <a:latin typeface="Comic Sans MS" panose="030F0702030302020204" pitchFamily="66" charset="0"/>
                <a:ea typeface="游明朝" panose="02020400000000000000" pitchFamily="18" charset="-128"/>
                <a:cs typeface="Times New Roman" panose="02020603050405020304" pitchFamily="18" charset="0"/>
              </a:rPr>
              <a:t>as </a:t>
            </a:r>
            <a:r>
              <a:rPr lang="en-US" altLang="ja-JP" sz="4400" b="1" kern="100" dirty="0" smtClean="0">
                <a:latin typeface="Comic Sans MS" panose="030F0702030302020204" pitchFamily="66" charset="0"/>
                <a:ea typeface="游明朝" panose="02020400000000000000" pitchFamily="18" charset="-128"/>
                <a:cs typeface="Times New Roman" panose="02020603050405020304" pitchFamily="18" charset="0"/>
              </a:rPr>
              <a:t>well as</a:t>
            </a:r>
            <a:r>
              <a:rPr lang="en-US" altLang="ja-JP" sz="4400" kern="100" dirty="0" smtClean="0">
                <a:latin typeface="Comic Sans MS" panose="030F0702030302020204" pitchFamily="66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4400" kern="100" dirty="0">
                <a:latin typeface="Comic Sans MS" panose="030F0702030302020204" pitchFamily="66" charset="0"/>
                <a:ea typeface="游明朝" panose="02020400000000000000" pitchFamily="18" charset="-128"/>
                <a:cs typeface="Times New Roman" panose="02020603050405020304" pitchFamily="18" charset="0"/>
              </a:rPr>
              <a:t>my dad.</a:t>
            </a:r>
            <a:endParaRPr lang="ja-JP" altLang="ja-JP" sz="4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6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09" y="357185"/>
            <a:ext cx="5771665" cy="5115767"/>
          </a:xfrm>
          <a:prstGeom prst="rect">
            <a:avLst/>
          </a:prstGeom>
        </p:spPr>
      </p:pic>
      <p:sp>
        <p:nvSpPr>
          <p:cNvPr id="9" name="円形吹き出し 8"/>
          <p:cNvSpPr/>
          <p:nvPr/>
        </p:nvSpPr>
        <p:spPr>
          <a:xfrm>
            <a:off x="7581676" y="2132042"/>
            <a:ext cx="1435996" cy="1323853"/>
          </a:xfrm>
          <a:prstGeom prst="wedgeEllipseCallout">
            <a:avLst>
              <a:gd name="adj1" fmla="val -106748"/>
              <a:gd name="adj2" fmla="val 4385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22373" y="5712039"/>
            <a:ext cx="108318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857250" algn="l"/>
              </a:tabLst>
            </a:pPr>
            <a:r>
              <a:rPr lang="en-US" altLang="ja-JP" sz="4400" dirty="0">
                <a:latin typeface="Comic Sans MS" panose="030F0702030302020204" pitchFamily="66" charset="0"/>
              </a:rPr>
              <a:t>My grandma cooks</a:t>
            </a:r>
            <a:r>
              <a:rPr lang="en-US" altLang="ja-JP" sz="4400" b="1" dirty="0">
                <a:latin typeface="Comic Sans MS" panose="030F0702030302020204" pitchFamily="66" charset="0"/>
              </a:rPr>
              <a:t> better</a:t>
            </a:r>
            <a:r>
              <a:rPr lang="en-US" altLang="ja-JP" sz="4400" dirty="0">
                <a:latin typeface="Comic Sans MS" panose="030F0702030302020204" pitchFamily="66" charset="0"/>
              </a:rPr>
              <a:t> </a:t>
            </a:r>
            <a:r>
              <a:rPr lang="en-US" altLang="ja-JP" sz="4400" b="1" dirty="0">
                <a:latin typeface="Comic Sans MS" panose="030F0702030302020204" pitchFamily="66" charset="0"/>
              </a:rPr>
              <a:t>than</a:t>
            </a:r>
            <a:r>
              <a:rPr lang="en-US" altLang="ja-JP" sz="4400" dirty="0">
                <a:latin typeface="Comic Sans MS" panose="030F0702030302020204" pitchFamily="66" charset="0"/>
              </a:rPr>
              <a:t> my mom.</a:t>
            </a:r>
            <a:endParaRPr lang="ja-JP" altLang="ja-JP" sz="4400" kern="100" dirty="0">
              <a:effectLst/>
              <a:latin typeface="Comic Sans MS" panose="030F0702030302020204" pitchFamily="66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106</Words>
  <Application>Microsoft Office PowerPoint</Application>
  <PresentationFormat>ワイド画面</PresentationFormat>
  <Paragraphs>35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游ゴシック</vt:lpstr>
      <vt:lpstr>游ゴシック Light</vt:lpstr>
      <vt:lpstr>游明朝</vt:lpstr>
      <vt:lpstr>Arial</vt:lpstr>
      <vt:lpstr>Comic Sans MS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6</cp:revision>
  <dcterms:created xsi:type="dcterms:W3CDTF">2022-11-10T04:26:35Z</dcterms:created>
  <dcterms:modified xsi:type="dcterms:W3CDTF">2022-11-11T05:02:07Z</dcterms:modified>
</cp:coreProperties>
</file>