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0"/>
            <a:ext cx="8077200" cy="7683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atin typeface="Times New Roman" panose="02020603050405020304" charset="0"/>
                <a:cs typeface="Times New Roman" panose="02020603050405020304" charset="0"/>
              </a:rPr>
              <a:t>Matching </a:t>
            </a:r>
            <a:r>
              <a:rPr lang="en-US" sz="4400" b="1" u="sng" dirty="0" smtClean="0">
                <a:latin typeface="+mj-lt"/>
              </a:rPr>
              <a:t>Game</a:t>
            </a:r>
            <a:endParaRPr lang="en-US" sz="1050" b="1" u="sng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4597617"/>
            <a:ext cx="8991600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Divide the class into two teams. Each team then takes turns in choosing TWO numbered squares. If the two squares are the same word / picture, then the team gets a point. If the two squares are different, then click on the red circle to hide the picture again. </a:t>
            </a:r>
            <a:r>
              <a:rPr lang="en-US" sz="2200" i="1" smtClean="0">
                <a:latin typeface="Times New Roman" panose="02020603050405020304" charset="0"/>
                <a:cs typeface="Times New Roman" panose="02020603050405020304" charset="0"/>
              </a:rPr>
              <a:t>Students </a:t>
            </a:r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must try to remember where the matching pairs of words are. </a:t>
            </a:r>
            <a:endParaRPr lang="en-US" sz="2200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57" y="1143000"/>
            <a:ext cx="4724243" cy="2771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3962400"/>
            <a:ext cx="8077200" cy="5835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charset="0"/>
                <a:cs typeface="Times New Roman" panose="02020603050405020304" charset="0"/>
              </a:rPr>
              <a:t>How to Play</a:t>
            </a:r>
            <a:endParaRPr lang="en-US" sz="3200" b="1" u="sng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/>
          <p:nvPr/>
        </p:nvGraphicFramePr>
        <p:xfrm>
          <a:off x="0" y="0"/>
          <a:ext cx="1219581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635"/>
                <a:gridCol w="2032635"/>
                <a:gridCol w="2032635"/>
                <a:gridCol w="2032635"/>
                <a:gridCol w="2032635"/>
                <a:gridCol w="2032635"/>
              </a:tblGrid>
              <a:tr h="2286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j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  <a:latin typeface="Cambria" panose="02040503050406030204" charset="0"/>
                          <a:cs typeface="Cambria" panose="02040503050406030204" charset="0"/>
                        </a:rPr>
                        <a:t>I</a:t>
                      </a:r>
                      <a:endParaRPr lang="en-US" sz="13800" b="1">
                        <a:solidFill>
                          <a:schemeClr val="bg1"/>
                        </a:solidFill>
                        <a:latin typeface="Cambria" panose="02040503050406030204" charset="0"/>
                        <a:cs typeface="Cambria" panose="02040503050406030204" charset="0"/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J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286000">
                <a:tc>
                  <a:txBody>
                    <a:bodyPr/>
                    <a:p>
                      <a:pPr algn="ctr">
                        <a:lnSpc>
                          <a:spcPct val="80000"/>
                        </a:lnSpc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286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13800" b="1">
                        <a:solidFill>
                          <a:schemeClr val="bg1"/>
                        </a:solidFill>
                      </a:endParaRPr>
                    </a:p>
                  </a:txBody>
                  <a:tcPr anchor="t" anchorCtr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01 Square"/>
          <p:cNvSpPr/>
          <p:nvPr/>
        </p:nvSpPr>
        <p:spPr>
          <a:xfrm>
            <a:off x="0" y="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7" name="01 &quot;No&quot;"/>
          <p:cNvSpPr/>
          <p:nvPr/>
        </p:nvSpPr>
        <p:spPr>
          <a:xfrm>
            <a:off x="772795" y="178689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01 Square"/>
          <p:cNvSpPr/>
          <p:nvPr/>
        </p:nvSpPr>
        <p:spPr>
          <a:xfrm>
            <a:off x="2033905" y="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2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8" name="01 &quot;No&quot;"/>
          <p:cNvSpPr/>
          <p:nvPr/>
        </p:nvSpPr>
        <p:spPr>
          <a:xfrm>
            <a:off x="2795905" y="178689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01 Square"/>
          <p:cNvSpPr/>
          <p:nvPr/>
        </p:nvSpPr>
        <p:spPr>
          <a:xfrm>
            <a:off x="4067810" y="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3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0" name="01 &quot;No&quot;"/>
          <p:cNvSpPr/>
          <p:nvPr/>
        </p:nvSpPr>
        <p:spPr>
          <a:xfrm>
            <a:off x="4840605" y="178689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01 Square"/>
          <p:cNvSpPr/>
          <p:nvPr/>
        </p:nvSpPr>
        <p:spPr>
          <a:xfrm>
            <a:off x="6102350" y="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4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2" name="01 &quot;No&quot;"/>
          <p:cNvSpPr/>
          <p:nvPr/>
        </p:nvSpPr>
        <p:spPr>
          <a:xfrm>
            <a:off x="6875145" y="178689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01 Square"/>
          <p:cNvSpPr/>
          <p:nvPr/>
        </p:nvSpPr>
        <p:spPr>
          <a:xfrm>
            <a:off x="8137525" y="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5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4" name="01 &quot;No&quot;"/>
          <p:cNvSpPr/>
          <p:nvPr/>
        </p:nvSpPr>
        <p:spPr>
          <a:xfrm>
            <a:off x="8910320" y="178689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01 Square"/>
          <p:cNvSpPr/>
          <p:nvPr/>
        </p:nvSpPr>
        <p:spPr>
          <a:xfrm>
            <a:off x="10170795" y="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6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6" name="01 &quot;No&quot;"/>
          <p:cNvSpPr/>
          <p:nvPr/>
        </p:nvSpPr>
        <p:spPr>
          <a:xfrm>
            <a:off x="10943590" y="178689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01 Square"/>
          <p:cNvSpPr/>
          <p:nvPr/>
        </p:nvSpPr>
        <p:spPr>
          <a:xfrm>
            <a:off x="-635" y="2309495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7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8" name="01 &quot;No&quot;"/>
          <p:cNvSpPr/>
          <p:nvPr/>
        </p:nvSpPr>
        <p:spPr>
          <a:xfrm>
            <a:off x="772795" y="406146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01 Square"/>
          <p:cNvSpPr/>
          <p:nvPr/>
        </p:nvSpPr>
        <p:spPr>
          <a:xfrm>
            <a:off x="2033905" y="230632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8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0" name="01 &quot;No&quot;"/>
          <p:cNvSpPr/>
          <p:nvPr/>
        </p:nvSpPr>
        <p:spPr>
          <a:xfrm>
            <a:off x="2806700" y="406082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01 Square"/>
          <p:cNvSpPr/>
          <p:nvPr/>
        </p:nvSpPr>
        <p:spPr>
          <a:xfrm>
            <a:off x="4068445" y="2309495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9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2" name="01 &quot;No&quot;"/>
          <p:cNvSpPr/>
          <p:nvPr/>
        </p:nvSpPr>
        <p:spPr>
          <a:xfrm>
            <a:off x="4841240" y="409638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01 Square"/>
          <p:cNvSpPr/>
          <p:nvPr/>
        </p:nvSpPr>
        <p:spPr>
          <a:xfrm>
            <a:off x="6103620" y="2309495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10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4" name="01 &quot;No&quot;"/>
          <p:cNvSpPr/>
          <p:nvPr/>
        </p:nvSpPr>
        <p:spPr>
          <a:xfrm>
            <a:off x="6876415" y="409638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01 Square"/>
          <p:cNvSpPr/>
          <p:nvPr/>
        </p:nvSpPr>
        <p:spPr>
          <a:xfrm>
            <a:off x="8136890" y="2309495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11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6" name="01 &quot;No&quot;"/>
          <p:cNvSpPr/>
          <p:nvPr/>
        </p:nvSpPr>
        <p:spPr>
          <a:xfrm>
            <a:off x="8909685" y="409638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01 Square"/>
          <p:cNvSpPr/>
          <p:nvPr/>
        </p:nvSpPr>
        <p:spPr>
          <a:xfrm>
            <a:off x="10173970" y="2309495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12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8" name="01 &quot;No&quot;"/>
          <p:cNvSpPr/>
          <p:nvPr/>
        </p:nvSpPr>
        <p:spPr>
          <a:xfrm>
            <a:off x="10946765" y="409638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01 Square"/>
          <p:cNvSpPr/>
          <p:nvPr/>
        </p:nvSpPr>
        <p:spPr>
          <a:xfrm>
            <a:off x="0" y="4603115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13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0" name="01 &quot;No&quot;"/>
          <p:cNvSpPr/>
          <p:nvPr/>
        </p:nvSpPr>
        <p:spPr>
          <a:xfrm>
            <a:off x="772795" y="634809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01 Square"/>
          <p:cNvSpPr/>
          <p:nvPr/>
        </p:nvSpPr>
        <p:spPr>
          <a:xfrm>
            <a:off x="2045335" y="461899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14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2" name="01 &quot;No&quot;"/>
          <p:cNvSpPr/>
          <p:nvPr/>
        </p:nvSpPr>
        <p:spPr>
          <a:xfrm>
            <a:off x="2818130" y="640588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01 Square"/>
          <p:cNvSpPr/>
          <p:nvPr/>
        </p:nvSpPr>
        <p:spPr>
          <a:xfrm>
            <a:off x="4080510" y="461899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15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4" name="01 &quot;No&quot;"/>
          <p:cNvSpPr/>
          <p:nvPr/>
        </p:nvSpPr>
        <p:spPr>
          <a:xfrm>
            <a:off x="4864100" y="640588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01 Square"/>
          <p:cNvSpPr/>
          <p:nvPr/>
        </p:nvSpPr>
        <p:spPr>
          <a:xfrm>
            <a:off x="6116320" y="461899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16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6" name="01 &quot;No&quot;"/>
          <p:cNvSpPr/>
          <p:nvPr/>
        </p:nvSpPr>
        <p:spPr>
          <a:xfrm>
            <a:off x="6910705" y="640588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01 Square"/>
          <p:cNvSpPr/>
          <p:nvPr/>
        </p:nvSpPr>
        <p:spPr>
          <a:xfrm>
            <a:off x="8154035" y="461899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17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8" name="01 &quot;No&quot;"/>
          <p:cNvSpPr/>
          <p:nvPr/>
        </p:nvSpPr>
        <p:spPr>
          <a:xfrm>
            <a:off x="8980170" y="640588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01 Square"/>
          <p:cNvSpPr/>
          <p:nvPr/>
        </p:nvSpPr>
        <p:spPr>
          <a:xfrm>
            <a:off x="10169525" y="4618990"/>
            <a:ext cx="2023110" cy="230949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solidFill>
                  <a:schemeClr val="tx1"/>
                </a:solidFill>
                <a:latin typeface="Cambria" panose="02040503050406030204" charset="0"/>
                <a:cs typeface="Cambria" panose="02040503050406030204" charset="0"/>
              </a:rPr>
              <a:t>18</a:t>
            </a:r>
            <a:endParaRPr lang="en-US" sz="8000">
              <a:solidFill>
                <a:schemeClr val="tx1"/>
              </a:solidFill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0" name="01 &quot;No&quot;"/>
          <p:cNvSpPr/>
          <p:nvPr/>
        </p:nvSpPr>
        <p:spPr>
          <a:xfrm>
            <a:off x="10942320" y="640588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bldLvl="0" animBg="1"/>
      <p:bldP spid="6" grpId="0" bldLvl="0" animBg="1"/>
      <p:bldP spid="6" grpId="1" bldLvl="0" animBg="1"/>
      <p:bldP spid="9" grpId="0" bldLvl="0" animBg="1"/>
      <p:bldP spid="9" grpId="1" bldLvl="0" animBg="1"/>
      <p:bldP spid="11" grpId="0" bldLvl="0" animBg="1"/>
      <p:bldP spid="11" grpId="1" bldLvl="0" animBg="1"/>
      <p:bldP spid="13" grpId="0" bldLvl="0" animBg="1"/>
      <p:bldP spid="13" grpId="1" bldLvl="0" animBg="1"/>
      <p:bldP spid="15" grpId="0" bldLvl="0" animBg="1"/>
      <p:bldP spid="15" grpId="1" bldLvl="0" animBg="1"/>
      <p:bldP spid="17" grpId="0" bldLvl="0" animBg="1"/>
      <p:bldP spid="17" grpId="1" bldLvl="0" animBg="1"/>
      <p:bldP spid="19" grpId="0" bldLvl="0" animBg="1"/>
      <p:bldP spid="19" grpId="1" bldLvl="0" animBg="1"/>
      <p:bldP spid="21" grpId="0" bldLvl="0" animBg="1"/>
      <p:bldP spid="21" grpId="1" bldLvl="0" animBg="1"/>
      <p:bldP spid="23" grpId="0" bldLvl="0" animBg="1"/>
      <p:bldP spid="23" grpId="1" bldLvl="0" animBg="1"/>
      <p:bldP spid="25" grpId="0" bldLvl="0" animBg="1"/>
      <p:bldP spid="25" grpId="1" bldLvl="0" animBg="1"/>
      <p:bldP spid="27" grpId="0" bldLvl="0" animBg="1"/>
      <p:bldP spid="27" grpId="1" bldLvl="0" animBg="1"/>
      <p:bldP spid="29" grpId="0" bldLvl="0" animBg="1"/>
      <p:bldP spid="29" grpId="1" bldLvl="0" animBg="1"/>
      <p:bldP spid="31" grpId="0" bldLvl="0" animBg="1"/>
      <p:bldP spid="31" grpId="1" bldLvl="0" animBg="1"/>
      <p:bldP spid="33" grpId="0" bldLvl="0" animBg="1"/>
      <p:bldP spid="33" grpId="1" bldLvl="0" animBg="1"/>
      <p:bldP spid="35" grpId="0" bldLvl="0" animBg="1"/>
      <p:bldP spid="35" grpId="1" bldLvl="0" animBg="1"/>
      <p:bldP spid="37" grpId="0" bldLvl="0" animBg="1"/>
      <p:bldP spid="37" grpId="1" bldLvl="0" animBg="1"/>
      <p:bldP spid="39" grpId="0" bldLvl="0" animBg="1"/>
      <p:bldP spid="39" grpId="1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WPS Presentation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Cambria</vt:lpstr>
      <vt:lpstr>Calibri</vt:lpstr>
      <vt:lpstr>Calibri Light</vt:lpstr>
      <vt:lpstr>Microsoft YaHei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ninja</cp:lastModifiedBy>
  <cp:revision>6</cp:revision>
  <dcterms:created xsi:type="dcterms:W3CDTF">2022-05-16T06:17:00Z</dcterms:created>
  <dcterms:modified xsi:type="dcterms:W3CDTF">2022-07-29T01:54:27Z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90B1132D61D44E15B8EEC46EF1B6415F</vt:lpwstr>
  </property>
  <property fmtid="{D5CDD505-2E9C-101B-9397-08002B2CF9AE}" pid="3" name="KSOProductBuildVer">
    <vt:lpwstr>1033-11.2.0.10447</vt:lpwstr>
  </property>
</Properties>
</file>