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67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4D02-4DB1-4AA5-A83F-F7A542A5F648}" type="datetimeFigureOut">
              <a:rPr kumimoji="1" lang="ja-JP" altLang="en-US" smtClean="0"/>
              <a:pPr/>
              <a:t>2022/2/21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84AB5-09F7-449D-BE4F-195743C0D4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5400" dirty="0" smtClean="0">
                <a:latin typeface="Comic Sans MS" pitchFamily="66" charset="0"/>
              </a:rPr>
              <a:t>Sentence </a:t>
            </a:r>
            <a:r>
              <a:rPr kumimoji="1" lang="en-US" altLang="ja-JP" sz="5400" dirty="0" smtClean="0">
                <a:latin typeface="Comic Sans MS" pitchFamily="66" charset="0"/>
              </a:rPr>
              <a:t>Relay Race</a:t>
            </a:r>
            <a:endParaRPr kumimoji="1" lang="ja-JP" altLang="en-US" sz="5400" dirty="0">
              <a:latin typeface="Comic Sans MS" pitchFamily="66" charset="0"/>
            </a:endParaRPr>
          </a:p>
        </p:txBody>
      </p:sp>
      <p:pic>
        <p:nvPicPr>
          <p:cNvPr id="11266" name="Picture 2" descr="リレーのイラスト（大人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733800"/>
            <a:ext cx="4286250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latin typeface="Comic Sans MS" pitchFamily="66" charset="0"/>
              </a:rPr>
              <a:t>First, write </a:t>
            </a:r>
            <a:r>
              <a:rPr lang="en-US" altLang="ja-JP" dirty="0">
                <a:latin typeface="Comic Sans MS" pitchFamily="66" charset="0"/>
              </a:rPr>
              <a:t>the </a:t>
            </a:r>
            <a:r>
              <a:rPr lang="en-US" altLang="ja-JP" dirty="0" smtClean="0">
                <a:latin typeface="Comic Sans MS" pitchFamily="66" charset="0"/>
              </a:rPr>
              <a:t>word </a:t>
            </a:r>
            <a:r>
              <a:rPr lang="en-US" altLang="ja-JP" dirty="0">
                <a:latin typeface="Comic Sans MS" pitchFamily="66" charset="0"/>
              </a:rPr>
              <a:t>on your worksheet</a:t>
            </a:r>
            <a:r>
              <a:rPr lang="en-US" altLang="ja-JP" dirty="0" smtClean="0">
                <a:latin typeface="Comic Sans MS" pitchFamily="66" charset="0"/>
              </a:rPr>
              <a:t>.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altLang="ja-JP" dirty="0" smtClean="0">
                <a:latin typeface="Comic Sans MS" pitchFamily="66" charset="0"/>
              </a:rPr>
              <a:t>Sentence </a:t>
            </a:r>
            <a:r>
              <a:rPr lang="en-US" altLang="ja-JP" dirty="0" smtClean="0">
                <a:latin typeface="Comic Sans MS" pitchFamily="66" charset="0"/>
              </a:rPr>
              <a:t>Relay Race</a:t>
            </a:r>
          </a:p>
          <a:p>
            <a:pPr algn="ctr">
              <a:buNone/>
            </a:pPr>
            <a:r>
              <a:rPr kumimoji="1" lang="en-US" altLang="ja-JP" dirty="0" smtClean="0">
                <a:latin typeface="Comic Sans MS" pitchFamily="66" charset="0"/>
              </a:rPr>
              <a:t>Team _________________</a:t>
            </a:r>
          </a:p>
          <a:p>
            <a:pPr>
              <a:buNone/>
            </a:pPr>
            <a:endParaRPr kumimoji="1" lang="ja-JP" altLang="en-US" dirty="0">
              <a:latin typeface="Comic Sans MS" pitchFamily="66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762001" y="3048000"/>
          <a:ext cx="7620000" cy="3810000"/>
        </p:xfrm>
        <a:graphic>
          <a:graphicData uri="http://schemas.openxmlformats.org/drawingml/2006/table">
            <a:tbl>
              <a:tblPr/>
              <a:tblGrid>
                <a:gridCol w="330580"/>
                <a:gridCol w="1457981"/>
                <a:gridCol w="5069438"/>
                <a:gridCol w="762001"/>
              </a:tblGrid>
              <a:tr h="426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Word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Sentence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O/X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1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pumpkin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2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3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4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5791200" y="4495800"/>
            <a:ext cx="3048000" cy="20574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  <a:latin typeface="Comic Sans MS" pitchFamily="66" charset="0"/>
              </a:rPr>
              <a:t>pumpkin</a:t>
            </a:r>
            <a:endParaRPr kumimoji="1" lang="ja-JP" alt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latin typeface="Comic Sans MS" pitchFamily="66" charset="0"/>
              </a:rPr>
              <a:t>Then, write a sentence using the word. You can use your textbook!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altLang="ja-JP" dirty="0" smtClean="0">
                <a:latin typeface="Comic Sans MS" pitchFamily="66" charset="0"/>
              </a:rPr>
              <a:t>Sentence </a:t>
            </a:r>
            <a:r>
              <a:rPr lang="en-US" altLang="ja-JP" dirty="0" smtClean="0">
                <a:latin typeface="Comic Sans MS" pitchFamily="66" charset="0"/>
              </a:rPr>
              <a:t>Relay Race</a:t>
            </a:r>
          </a:p>
          <a:p>
            <a:pPr algn="ctr">
              <a:buNone/>
            </a:pPr>
            <a:r>
              <a:rPr kumimoji="1" lang="en-US" altLang="ja-JP" dirty="0" smtClean="0">
                <a:latin typeface="Comic Sans MS" pitchFamily="66" charset="0"/>
              </a:rPr>
              <a:t>Team _________________</a:t>
            </a:r>
          </a:p>
          <a:p>
            <a:pPr>
              <a:buNone/>
            </a:pPr>
            <a:endParaRPr kumimoji="1" lang="ja-JP" altLang="en-US" dirty="0">
              <a:latin typeface="Comic Sans MS" pitchFamily="66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762001" y="3048000"/>
          <a:ext cx="7620000" cy="3810000"/>
        </p:xfrm>
        <a:graphic>
          <a:graphicData uri="http://schemas.openxmlformats.org/drawingml/2006/table">
            <a:tbl>
              <a:tblPr/>
              <a:tblGrid>
                <a:gridCol w="330580"/>
                <a:gridCol w="1457981"/>
                <a:gridCol w="5069438"/>
                <a:gridCol w="762001"/>
              </a:tblGrid>
              <a:tr h="426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Word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Sentence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O/X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1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pumpkin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I like eating pumpkin.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2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3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4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latin typeface="Comic Sans MS" pitchFamily="66" charset="0"/>
              </a:rPr>
              <a:t>Have one team member come to a teacher and </a:t>
            </a:r>
            <a:r>
              <a:rPr lang="en-US" altLang="ja-JP" sz="3600" dirty="0" smtClean="0">
                <a:latin typeface="Comic Sans MS" pitchFamily="66" charset="0"/>
              </a:rPr>
              <a:t>check the sentence. </a:t>
            </a:r>
            <a:r>
              <a:rPr lang="en-US" altLang="ja-JP" sz="3600" dirty="0" smtClean="0">
                <a:latin typeface="Comic Sans MS" pitchFamily="66" charset="0"/>
              </a:rPr>
              <a:t>Don’t forget the </a:t>
            </a:r>
            <a:r>
              <a:rPr lang="en-US" altLang="ja-JP" sz="3600" b="1" dirty="0" smtClean="0">
                <a:latin typeface="Comic Sans MS" pitchFamily="66" charset="0"/>
              </a:rPr>
              <a:t>card</a:t>
            </a:r>
            <a:r>
              <a:rPr lang="en-US" altLang="ja-JP" sz="3600" dirty="0" smtClean="0">
                <a:latin typeface="Comic Sans MS" pitchFamily="66" charset="0"/>
              </a:rPr>
              <a:t> and the </a:t>
            </a:r>
            <a:r>
              <a:rPr lang="en-US" altLang="ja-JP" sz="3600" b="1" dirty="0" smtClean="0">
                <a:latin typeface="Comic Sans MS" pitchFamily="66" charset="0"/>
              </a:rPr>
              <a:t>worksheet</a:t>
            </a:r>
            <a:r>
              <a:rPr lang="en-US" altLang="ja-JP" sz="3600" dirty="0" smtClean="0">
                <a:latin typeface="Comic Sans MS" pitchFamily="66" charset="0"/>
              </a:rPr>
              <a:t>!</a:t>
            </a:r>
            <a:endParaRPr kumimoji="1" lang="ja-JP" altLang="en-US" sz="3600" dirty="0"/>
          </a:p>
        </p:txBody>
      </p:sp>
      <p:pic>
        <p:nvPicPr>
          <p:cNvPr id="16390" name="Picture 6" descr="バンザイをしている学生たちのイラスト（男子1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505200"/>
            <a:ext cx="2495550" cy="4286250"/>
          </a:xfrm>
          <a:prstGeom prst="rect">
            <a:avLst/>
          </a:prstGeom>
          <a:noFill/>
        </p:spPr>
      </p:pic>
      <p:sp>
        <p:nvSpPr>
          <p:cNvPr id="10" name="正方形/長方形 9"/>
          <p:cNvSpPr/>
          <p:nvPr/>
        </p:nvSpPr>
        <p:spPr>
          <a:xfrm>
            <a:off x="6705600" y="3048000"/>
            <a:ext cx="2133600" cy="15240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  <a:latin typeface="Comic Sans MS" pitchFamily="66" charset="0"/>
              </a:rPr>
              <a:t>pumpkin</a:t>
            </a:r>
            <a:endParaRPr kumimoji="1" lang="ja-JP" alt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685800" y="3048000"/>
          <a:ext cx="4495798" cy="1447800"/>
        </p:xfrm>
        <a:graphic>
          <a:graphicData uri="http://schemas.openxmlformats.org/drawingml/2006/table">
            <a:tbl>
              <a:tblPr/>
              <a:tblGrid>
                <a:gridCol w="195042"/>
                <a:gridCol w="860208"/>
                <a:gridCol w="2990967"/>
                <a:gridCol w="449581"/>
              </a:tblGrid>
              <a:tr h="360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omic Sans MS"/>
                          <a:ea typeface="ＭＳ 明朝"/>
                          <a:cs typeface="Times New Roman"/>
                        </a:rPr>
                        <a:t>Word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omic Sans MS"/>
                          <a:ea typeface="ＭＳ 明朝"/>
                          <a:cs typeface="Times New Roman"/>
                        </a:rPr>
                        <a:t>Sentence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omic Sans MS"/>
                          <a:ea typeface="ＭＳ 明朝"/>
                          <a:cs typeface="Times New Roman"/>
                        </a:rPr>
                        <a:t>O/X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1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pumpkin</a:t>
                      </a: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I like eating pumpkin.</a:t>
                      </a: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2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3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4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76400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latin typeface="Comic Sans MS" pitchFamily="66" charset="0"/>
              </a:rPr>
              <a:t>If you can </a:t>
            </a:r>
            <a:r>
              <a:rPr lang="en-US" altLang="ja-JP" sz="3600" dirty="0" smtClean="0">
                <a:latin typeface="Comic Sans MS" pitchFamily="66" charset="0"/>
              </a:rPr>
              <a:t>write a correct sentence, you get a </a:t>
            </a:r>
            <a:r>
              <a:rPr lang="en-US" altLang="ja-JP" sz="3600" dirty="0" smtClean="0">
                <a:latin typeface="Comic Sans MS" pitchFamily="66" charset="0"/>
              </a:rPr>
              <a:t>O. If not, you get a X.  You will then get a new </a:t>
            </a:r>
            <a:r>
              <a:rPr lang="en-US" altLang="ja-JP" sz="3600" dirty="0" smtClean="0">
                <a:latin typeface="Comic Sans MS" pitchFamily="66" charset="0"/>
              </a:rPr>
              <a:t>word </a:t>
            </a:r>
            <a:r>
              <a:rPr lang="en-US" altLang="ja-JP" sz="3600" dirty="0" smtClean="0">
                <a:latin typeface="Comic Sans MS" pitchFamily="66" charset="0"/>
              </a:rPr>
              <a:t>card from the teacher.</a:t>
            </a:r>
            <a:br>
              <a:rPr lang="en-US" altLang="ja-JP" sz="3600" dirty="0" smtClean="0">
                <a:latin typeface="Comic Sans MS" pitchFamily="66" charset="0"/>
              </a:rPr>
            </a:br>
            <a:r>
              <a:rPr lang="en-US" altLang="ja-JP" sz="3600" dirty="0" smtClean="0">
                <a:latin typeface="Comic Sans MS" pitchFamily="66" charset="0"/>
              </a:rPr>
              <a:t>  </a:t>
            </a:r>
            <a:endParaRPr kumimoji="1" lang="ja-JP" altLang="en-US" sz="36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304800" y="2819400"/>
          <a:ext cx="4648200" cy="1447800"/>
        </p:xfrm>
        <a:graphic>
          <a:graphicData uri="http://schemas.openxmlformats.org/drawingml/2006/table">
            <a:tbl>
              <a:tblPr/>
              <a:tblGrid>
                <a:gridCol w="201653"/>
                <a:gridCol w="889368"/>
                <a:gridCol w="3092358"/>
                <a:gridCol w="464821"/>
              </a:tblGrid>
              <a:tr h="360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omic Sans MS"/>
                          <a:ea typeface="ＭＳ 明朝"/>
                          <a:cs typeface="Times New Roman"/>
                        </a:rPr>
                        <a:t>Word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omic Sans MS"/>
                          <a:ea typeface="ＭＳ 明朝"/>
                          <a:cs typeface="Times New Roman"/>
                        </a:rPr>
                        <a:t>Sentence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omic Sans MS"/>
                          <a:ea typeface="ＭＳ 明朝"/>
                          <a:cs typeface="Times New Roman"/>
                        </a:rPr>
                        <a:t>O/X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1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pumpkin</a:t>
                      </a: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I like eating pumpkin.</a:t>
                      </a: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2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3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4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4038600" y="4800600"/>
          <a:ext cx="4648200" cy="1447800"/>
        </p:xfrm>
        <a:graphic>
          <a:graphicData uri="http://schemas.openxmlformats.org/drawingml/2006/table">
            <a:tbl>
              <a:tblPr/>
              <a:tblGrid>
                <a:gridCol w="201653"/>
                <a:gridCol w="889368"/>
                <a:gridCol w="3092358"/>
                <a:gridCol w="464821"/>
              </a:tblGrid>
              <a:tr h="360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omic Sans MS"/>
                          <a:ea typeface="ＭＳ 明朝"/>
                          <a:cs typeface="Times New Roman"/>
                        </a:rPr>
                        <a:t>Word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omic Sans MS"/>
                          <a:ea typeface="ＭＳ 明朝"/>
                          <a:cs typeface="Times New Roman"/>
                        </a:rPr>
                        <a:t>Sentence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omic Sans MS"/>
                          <a:ea typeface="ＭＳ 明朝"/>
                          <a:cs typeface="Times New Roman"/>
                        </a:rPr>
                        <a:t>O/X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1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pumpkin</a:t>
                      </a: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Pumpkin</a:t>
                      </a:r>
                      <a:r>
                        <a:rPr lang="en-US" sz="1400" kern="100" baseline="0" dirty="0" smtClean="0">
                          <a:latin typeface="Comic Sans MS"/>
                          <a:ea typeface="ＭＳ 明朝"/>
                          <a:cs typeface="Times New Roman"/>
                        </a:rPr>
                        <a:t> are speaking yesterday</a:t>
                      </a:r>
                      <a:r>
                        <a:rPr lang="en-US" sz="1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.</a:t>
                      </a: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2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3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omic Sans MS"/>
                          <a:ea typeface="ＭＳ 明朝"/>
                          <a:cs typeface="Times New Roman"/>
                        </a:rPr>
                        <a:t>4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ドーナツ 6"/>
          <p:cNvSpPr/>
          <p:nvPr/>
        </p:nvSpPr>
        <p:spPr>
          <a:xfrm>
            <a:off x="4419600" y="3048000"/>
            <a:ext cx="609600" cy="609600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乗算記号 5"/>
          <p:cNvSpPr/>
          <p:nvPr/>
        </p:nvSpPr>
        <p:spPr>
          <a:xfrm>
            <a:off x="8077200" y="4953000"/>
            <a:ext cx="762000" cy="762000"/>
          </a:xfrm>
          <a:prstGeom prst="mathMultiply">
            <a:avLst>
              <a:gd name="adj1" fmla="val 1646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200" dirty="0" smtClean="0">
                <a:latin typeface="Comic Sans MS" pitchFamily="66" charset="0"/>
              </a:rPr>
              <a:t>Each sentence must have at least two different words than other sentences!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altLang="ja-JP" dirty="0" smtClean="0">
                <a:latin typeface="Comic Sans MS" pitchFamily="66" charset="0"/>
              </a:rPr>
              <a:t>Sentence </a:t>
            </a:r>
            <a:r>
              <a:rPr lang="en-US" altLang="ja-JP" dirty="0" smtClean="0">
                <a:latin typeface="Comic Sans MS" pitchFamily="66" charset="0"/>
              </a:rPr>
              <a:t>Relay Race</a:t>
            </a:r>
          </a:p>
          <a:p>
            <a:pPr algn="ctr">
              <a:buNone/>
            </a:pPr>
            <a:r>
              <a:rPr kumimoji="1" lang="en-US" altLang="ja-JP" dirty="0" smtClean="0">
                <a:latin typeface="Comic Sans MS" pitchFamily="66" charset="0"/>
              </a:rPr>
              <a:t>Team _________________</a:t>
            </a:r>
          </a:p>
          <a:p>
            <a:pPr>
              <a:buNone/>
            </a:pPr>
            <a:endParaRPr kumimoji="1" lang="ja-JP" altLang="en-US" dirty="0">
              <a:latin typeface="Comic Sans MS" pitchFamily="66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762001" y="3048000"/>
          <a:ext cx="7620000" cy="3810000"/>
        </p:xfrm>
        <a:graphic>
          <a:graphicData uri="http://schemas.openxmlformats.org/drawingml/2006/table">
            <a:tbl>
              <a:tblPr/>
              <a:tblGrid>
                <a:gridCol w="330580"/>
                <a:gridCol w="1457981"/>
                <a:gridCol w="5069438"/>
                <a:gridCol w="762001"/>
              </a:tblGrid>
              <a:tr h="426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Word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Sentence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O/X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1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pumpkin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I like pumpkin.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2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purple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I like purple.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3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orange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Orange</a:t>
                      </a:r>
                      <a:r>
                        <a:rPr lang="en-US" sz="2400" kern="100" baseline="0" dirty="0" smtClean="0">
                          <a:latin typeface="Comic Sans MS"/>
                          <a:ea typeface="ＭＳ 明朝"/>
                          <a:cs typeface="Times New Roman"/>
                        </a:rPr>
                        <a:t> is pretty.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4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ドーナツ 4"/>
          <p:cNvSpPr/>
          <p:nvPr/>
        </p:nvSpPr>
        <p:spPr>
          <a:xfrm>
            <a:off x="7696200" y="3581400"/>
            <a:ext cx="609600" cy="609600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乗算記号 5"/>
          <p:cNvSpPr/>
          <p:nvPr/>
        </p:nvSpPr>
        <p:spPr>
          <a:xfrm>
            <a:off x="7620000" y="4343400"/>
            <a:ext cx="762000" cy="762000"/>
          </a:xfrm>
          <a:prstGeom prst="mathMultiply">
            <a:avLst>
              <a:gd name="adj1" fmla="val 1646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ドーナツ 6"/>
          <p:cNvSpPr/>
          <p:nvPr/>
        </p:nvSpPr>
        <p:spPr>
          <a:xfrm>
            <a:off x="7696200" y="5334000"/>
            <a:ext cx="609600" cy="609600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4114800" y="4953000"/>
            <a:ext cx="838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762001" y="3048000"/>
          <a:ext cx="7620000" cy="3810000"/>
        </p:xfrm>
        <a:graphic>
          <a:graphicData uri="http://schemas.openxmlformats.org/drawingml/2006/table">
            <a:tbl>
              <a:tblPr/>
              <a:tblGrid>
                <a:gridCol w="330580"/>
                <a:gridCol w="1457981"/>
                <a:gridCol w="5069438"/>
                <a:gridCol w="762001"/>
              </a:tblGrid>
              <a:tr h="426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Word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Sentence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omic Sans MS"/>
                          <a:ea typeface="ＭＳ 明朝"/>
                          <a:cs typeface="Times New Roman"/>
                        </a:rPr>
                        <a:t>O/X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1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pumpkin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I like eating pumpkin.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2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orange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Orange is pretty.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3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Brass band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I am in brass band.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omic Sans MS"/>
                          <a:ea typeface="ＭＳ 明朝"/>
                          <a:cs typeface="Times New Roman"/>
                        </a:rPr>
                        <a:t>4</a:t>
                      </a:r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sunny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omic Sans MS"/>
                          <a:ea typeface="ＭＳ 明朝"/>
                          <a:cs typeface="Times New Roman"/>
                        </a:rPr>
                        <a:t>It is sunny today.</a:t>
                      </a: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Comic Sans MS"/>
                        <a:ea typeface="ＭＳ 明朝"/>
                        <a:cs typeface="Times New Roman"/>
                      </a:endParaRPr>
                    </a:p>
                  </a:txBody>
                  <a:tcPr marL="42314" marR="42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Comic Sans MS" pitchFamily="66" charset="0"/>
              </a:rPr>
              <a:t>The team that finishes first or has the most Os at the end of the time wins!</a:t>
            </a:r>
            <a:r>
              <a:rPr lang="ja-JP" altLang="en-US" dirty="0">
                <a:latin typeface="Comic Sans MS" pitchFamily="66" charset="0"/>
              </a:rPr>
              <a:t/>
            </a:r>
            <a:br>
              <a:rPr lang="ja-JP" altLang="en-US" dirty="0">
                <a:latin typeface="Comic Sans MS" pitchFamily="66" charset="0"/>
              </a:rPr>
            </a:br>
            <a:endParaRPr kumimoji="1" lang="ja-JP" altLang="en-US" dirty="0"/>
          </a:p>
        </p:txBody>
      </p:sp>
      <p:sp>
        <p:nvSpPr>
          <p:cNvPr id="8" name="ドーナツ 7"/>
          <p:cNvSpPr/>
          <p:nvPr/>
        </p:nvSpPr>
        <p:spPr>
          <a:xfrm>
            <a:off x="7696200" y="3581400"/>
            <a:ext cx="609600" cy="609600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ドーナツ 8"/>
          <p:cNvSpPr/>
          <p:nvPr/>
        </p:nvSpPr>
        <p:spPr>
          <a:xfrm>
            <a:off x="7696200" y="4419600"/>
            <a:ext cx="609600" cy="609600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ドーナツ 10"/>
          <p:cNvSpPr/>
          <p:nvPr/>
        </p:nvSpPr>
        <p:spPr>
          <a:xfrm>
            <a:off x="7696200" y="5334000"/>
            <a:ext cx="609600" cy="609600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ドーナツ 11"/>
          <p:cNvSpPr/>
          <p:nvPr/>
        </p:nvSpPr>
        <p:spPr>
          <a:xfrm>
            <a:off x="7696200" y="6096000"/>
            <a:ext cx="609600" cy="609600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8434" name="Picture 2" descr="優勝カップを持つ人のイラスト（女子学生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2800"/>
            <a:ext cx="27336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243</Words>
  <Application>Microsoft Office PowerPoint</Application>
  <PresentationFormat>画面に合わせる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Sentence Relay Race</vt:lpstr>
      <vt:lpstr>First, write the word on your worksheet.</vt:lpstr>
      <vt:lpstr>Then, write a sentence using the word. You can use your textbook!</vt:lpstr>
      <vt:lpstr>Have one team member come to a teacher and check the sentence. Don’t forget the card and the worksheet!</vt:lpstr>
      <vt:lpstr>If you can write a correct sentence, you get a O. If not, you get a X.  You will then get a new word card from the teacher.   </vt:lpstr>
      <vt:lpstr>Each sentence must have at least two different words than other sentences!</vt:lpstr>
      <vt:lpstr>The team that finishes first or has the most Os at the end of the time wins!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Question Relay Race</dc:title>
  <dc:creator>ALT</dc:creator>
  <cp:lastModifiedBy>ALT</cp:lastModifiedBy>
  <cp:revision>3</cp:revision>
  <dcterms:created xsi:type="dcterms:W3CDTF">2021-12-07T04:28:51Z</dcterms:created>
  <dcterms:modified xsi:type="dcterms:W3CDTF">2022-02-21T07:27:17Z</dcterms:modified>
</cp:coreProperties>
</file>