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0"/>
            <a:ext cx="8077200" cy="7683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atin typeface="Times New Roman" panose="02020603050405020304" charset="0"/>
                <a:cs typeface="Times New Roman" panose="02020603050405020304" charset="0"/>
              </a:rPr>
              <a:t>Matching </a:t>
            </a:r>
            <a:r>
              <a:rPr lang="en-US" sz="4400" b="1" u="sng" dirty="0" smtClean="0">
                <a:latin typeface="+mj-lt"/>
              </a:rPr>
              <a:t>Game</a:t>
            </a:r>
            <a:endParaRPr lang="en-US" sz="1050" b="1" u="sng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4597617"/>
            <a:ext cx="8991600" cy="178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atin typeface="Times New Roman" panose="02020603050405020304" charset="0"/>
                <a:cs typeface="Times New Roman" panose="02020603050405020304" charset="0"/>
              </a:rPr>
              <a:t>Divide the class into two teams. Each team then takes turns in choosing TWO squares. If the two squares are the same word / picture, then the team gets a point. If the two squares are different, then click on the red circle to hide the picture again. </a:t>
            </a:r>
            <a:r>
              <a:rPr lang="en-US" sz="2200" i="1" smtClean="0">
                <a:latin typeface="Times New Roman" panose="02020603050405020304" charset="0"/>
                <a:cs typeface="Times New Roman" panose="02020603050405020304" charset="0"/>
              </a:rPr>
              <a:t>Students </a:t>
            </a:r>
            <a:r>
              <a:rPr lang="en-US" sz="2200" i="1" dirty="0" smtClean="0">
                <a:latin typeface="Times New Roman" panose="02020603050405020304" charset="0"/>
                <a:cs typeface="Times New Roman" panose="02020603050405020304" charset="0"/>
              </a:rPr>
              <a:t>must try to remember where the matching pairs of words are. </a:t>
            </a:r>
            <a:endParaRPr lang="en-US" sz="2200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57" y="1143000"/>
            <a:ext cx="4724243" cy="2771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3962400"/>
            <a:ext cx="8077200" cy="5835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charset="0"/>
                <a:cs typeface="Times New Roman" panose="02020603050405020304" charset="0"/>
              </a:rPr>
              <a:t>How to Play</a:t>
            </a:r>
            <a:endParaRPr lang="en-US" sz="3200" b="1" u="sng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/>
          <p:nvPr/>
        </p:nvGraphicFramePr>
        <p:xfrm>
          <a:off x="0" y="-21590"/>
          <a:ext cx="12192000" cy="687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  <a:gridCol w="2032000"/>
                <a:gridCol w="2032000"/>
              </a:tblGrid>
              <a:tr h="17360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December</a:t>
                      </a:r>
                      <a:endParaRPr lang="en-US" sz="34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May</a:t>
                      </a:r>
                      <a:endParaRPr lang="en-US" sz="46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lang="ja-JP" altLang="en-US" sz="46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6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11</a:t>
                      </a:r>
                      <a:r>
                        <a:rPr lang="ja-JP" altLang="en-US" sz="4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4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October</a:t>
                      </a:r>
                      <a:endParaRPr lang="en-US" sz="44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9</a:t>
                      </a:r>
                      <a:r>
                        <a:rPr lang="ja-JP" altLang="en-US" sz="4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400" b="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r>
                        <a:rPr lang="ja-JP" alt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November</a:t>
                      </a:r>
                      <a:endParaRPr lang="en-US" sz="34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June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r>
                        <a:rPr lang="ja-JP" alt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5</a:t>
                      </a:r>
                      <a:r>
                        <a:rPr lang="ja-JP" alt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February</a:t>
                      </a:r>
                      <a:endParaRPr lang="en-US" sz="40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August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r>
                        <a:rPr lang="ja-JP" alt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April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January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6</a:t>
                      </a:r>
                      <a:r>
                        <a:rPr lang="ja-JP" alt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0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r>
                        <a:rPr lang="ja-JP" altLang="en-US" sz="40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0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March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September</a:t>
                      </a:r>
                      <a:endParaRPr lang="en-US" sz="34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8</a:t>
                      </a:r>
                      <a:r>
                        <a:rPr lang="ja-JP" alt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3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12</a:t>
                      </a:r>
                      <a:r>
                        <a:rPr lang="ja-JP" altLang="en-US" sz="3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34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6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July</a:t>
                      </a:r>
                      <a:endParaRPr lang="en-US" sz="46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45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r>
                        <a:rPr lang="ja-JP" altLang="en-US" sz="45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月</a:t>
                      </a:r>
                      <a:endParaRPr lang="ja-JP" altLang="en-US" sz="4500">
                        <a:solidFill>
                          <a:schemeClr val="tx1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01 Square"/>
          <p:cNvSpPr/>
          <p:nvPr/>
        </p:nvSpPr>
        <p:spPr>
          <a:xfrm>
            <a:off x="0" y="-21590"/>
            <a:ext cx="2001520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7" name="01 &quot;No&quot;"/>
          <p:cNvSpPr/>
          <p:nvPr/>
        </p:nvSpPr>
        <p:spPr>
          <a:xfrm>
            <a:off x="819785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02 Square"/>
          <p:cNvSpPr/>
          <p:nvPr/>
        </p:nvSpPr>
        <p:spPr>
          <a:xfrm>
            <a:off x="2058035" y="-24765"/>
            <a:ext cx="2001520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9" name="02 &quot;No&quot;"/>
          <p:cNvSpPr/>
          <p:nvPr/>
        </p:nvSpPr>
        <p:spPr>
          <a:xfrm>
            <a:off x="2885440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03 Square"/>
          <p:cNvSpPr/>
          <p:nvPr/>
        </p:nvSpPr>
        <p:spPr>
          <a:xfrm>
            <a:off x="4125595" y="-12700"/>
            <a:ext cx="2001520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3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1" name="03 &quot;No&quot;"/>
          <p:cNvSpPr/>
          <p:nvPr/>
        </p:nvSpPr>
        <p:spPr>
          <a:xfrm>
            <a:off x="4951095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04 Square"/>
          <p:cNvSpPr/>
          <p:nvPr/>
        </p:nvSpPr>
        <p:spPr>
          <a:xfrm>
            <a:off x="6189980" y="0"/>
            <a:ext cx="19386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4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3" name="04 &quot;No&quot;"/>
          <p:cNvSpPr/>
          <p:nvPr/>
        </p:nvSpPr>
        <p:spPr>
          <a:xfrm>
            <a:off x="6976745" y="12465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05 Square"/>
          <p:cNvSpPr/>
          <p:nvPr/>
        </p:nvSpPr>
        <p:spPr>
          <a:xfrm>
            <a:off x="8208010" y="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5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5" name="05 &quot;No&quot;"/>
          <p:cNvSpPr/>
          <p:nvPr/>
        </p:nvSpPr>
        <p:spPr>
          <a:xfrm>
            <a:off x="9002395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06 Square"/>
          <p:cNvSpPr/>
          <p:nvPr/>
        </p:nvSpPr>
        <p:spPr>
          <a:xfrm>
            <a:off x="10248900" y="0"/>
            <a:ext cx="197421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6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7" name="06 &quot;No&quot;"/>
          <p:cNvSpPr/>
          <p:nvPr/>
        </p:nvSpPr>
        <p:spPr>
          <a:xfrm>
            <a:off x="11085830" y="12211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07 Square"/>
          <p:cNvSpPr/>
          <p:nvPr/>
        </p:nvSpPr>
        <p:spPr>
          <a:xfrm>
            <a:off x="24130" y="17538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7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0" name="07 &quot;No&quot;"/>
          <p:cNvSpPr/>
          <p:nvPr/>
        </p:nvSpPr>
        <p:spPr>
          <a:xfrm>
            <a:off x="81978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08 Square"/>
          <p:cNvSpPr/>
          <p:nvPr/>
        </p:nvSpPr>
        <p:spPr>
          <a:xfrm>
            <a:off x="2077085" y="17538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8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2" name="08 &quot;No&quot;"/>
          <p:cNvSpPr/>
          <p:nvPr/>
        </p:nvSpPr>
        <p:spPr>
          <a:xfrm>
            <a:off x="288480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09 Square"/>
          <p:cNvSpPr/>
          <p:nvPr/>
        </p:nvSpPr>
        <p:spPr>
          <a:xfrm>
            <a:off x="4126865" y="177546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9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4" name="09 &quot;No&quot;"/>
          <p:cNvSpPr/>
          <p:nvPr/>
        </p:nvSpPr>
        <p:spPr>
          <a:xfrm>
            <a:off x="493839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10 Square"/>
          <p:cNvSpPr/>
          <p:nvPr/>
        </p:nvSpPr>
        <p:spPr>
          <a:xfrm>
            <a:off x="6182995" y="17665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10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6" name="10 &quot;No&quot;"/>
          <p:cNvSpPr/>
          <p:nvPr/>
        </p:nvSpPr>
        <p:spPr>
          <a:xfrm>
            <a:off x="699198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11 Square"/>
          <p:cNvSpPr/>
          <p:nvPr/>
        </p:nvSpPr>
        <p:spPr>
          <a:xfrm>
            <a:off x="8208010" y="17665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11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8" name="11 &quot;No&quot;"/>
          <p:cNvSpPr/>
          <p:nvPr/>
        </p:nvSpPr>
        <p:spPr>
          <a:xfrm>
            <a:off x="9011285" y="292290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12 Square"/>
          <p:cNvSpPr/>
          <p:nvPr/>
        </p:nvSpPr>
        <p:spPr>
          <a:xfrm>
            <a:off x="10231120" y="1766570"/>
            <a:ext cx="1976755" cy="171577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12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0" name="12 &quot;No&quot;"/>
          <p:cNvSpPr/>
          <p:nvPr/>
        </p:nvSpPr>
        <p:spPr>
          <a:xfrm>
            <a:off x="11077575" y="2976880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13 Square"/>
          <p:cNvSpPr/>
          <p:nvPr/>
        </p:nvSpPr>
        <p:spPr>
          <a:xfrm>
            <a:off x="24130" y="35331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13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4" name="13 &quot;No&quot;"/>
          <p:cNvSpPr/>
          <p:nvPr/>
        </p:nvSpPr>
        <p:spPr>
          <a:xfrm>
            <a:off x="827405" y="46259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14 Square"/>
          <p:cNvSpPr/>
          <p:nvPr/>
        </p:nvSpPr>
        <p:spPr>
          <a:xfrm>
            <a:off x="2076450" y="354711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14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8" name="14 &quot;No&quot;"/>
          <p:cNvSpPr/>
          <p:nvPr/>
        </p:nvSpPr>
        <p:spPr>
          <a:xfrm>
            <a:off x="2879725" y="463994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15 Square"/>
          <p:cNvSpPr/>
          <p:nvPr/>
        </p:nvSpPr>
        <p:spPr>
          <a:xfrm>
            <a:off x="4128770" y="3558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15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0" name="15 &quot;No&quot;"/>
          <p:cNvSpPr/>
          <p:nvPr/>
        </p:nvSpPr>
        <p:spPr>
          <a:xfrm>
            <a:off x="4932045" y="46513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16 Square"/>
          <p:cNvSpPr/>
          <p:nvPr/>
        </p:nvSpPr>
        <p:spPr>
          <a:xfrm>
            <a:off x="6183630" y="3558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16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2" name="16 &quot;No&quot;"/>
          <p:cNvSpPr/>
          <p:nvPr/>
        </p:nvSpPr>
        <p:spPr>
          <a:xfrm>
            <a:off x="6986905" y="46513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17 Square"/>
          <p:cNvSpPr/>
          <p:nvPr/>
        </p:nvSpPr>
        <p:spPr>
          <a:xfrm>
            <a:off x="8213090" y="3558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17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4" name="17 &quot;No&quot;"/>
          <p:cNvSpPr/>
          <p:nvPr/>
        </p:nvSpPr>
        <p:spPr>
          <a:xfrm>
            <a:off x="9041765" y="46513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18 Square"/>
          <p:cNvSpPr/>
          <p:nvPr/>
        </p:nvSpPr>
        <p:spPr>
          <a:xfrm>
            <a:off x="10242550" y="3543935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18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6" name="18 &quot;No&quot;"/>
          <p:cNvSpPr/>
          <p:nvPr/>
        </p:nvSpPr>
        <p:spPr>
          <a:xfrm>
            <a:off x="11045825" y="46259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19 Square"/>
          <p:cNvSpPr/>
          <p:nvPr/>
        </p:nvSpPr>
        <p:spPr>
          <a:xfrm>
            <a:off x="37465" y="5209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19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8" name="19 &quot;No&quot;"/>
          <p:cNvSpPr/>
          <p:nvPr/>
        </p:nvSpPr>
        <p:spPr>
          <a:xfrm>
            <a:off x="840740" y="63023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20 Square"/>
          <p:cNvSpPr/>
          <p:nvPr/>
        </p:nvSpPr>
        <p:spPr>
          <a:xfrm>
            <a:off x="2082800" y="5209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20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0" name="20 &quot;No&quot;"/>
          <p:cNvSpPr/>
          <p:nvPr/>
        </p:nvSpPr>
        <p:spPr>
          <a:xfrm>
            <a:off x="2886075" y="63277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21 Square"/>
          <p:cNvSpPr/>
          <p:nvPr/>
        </p:nvSpPr>
        <p:spPr>
          <a:xfrm>
            <a:off x="4136390" y="523113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21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2" name="21 &quot;No&quot;"/>
          <p:cNvSpPr/>
          <p:nvPr/>
        </p:nvSpPr>
        <p:spPr>
          <a:xfrm>
            <a:off x="4939665" y="63658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22 Square"/>
          <p:cNvSpPr/>
          <p:nvPr/>
        </p:nvSpPr>
        <p:spPr>
          <a:xfrm>
            <a:off x="6183630" y="523113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22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4" name="22 &quot;No&quot;"/>
          <p:cNvSpPr/>
          <p:nvPr/>
        </p:nvSpPr>
        <p:spPr>
          <a:xfrm>
            <a:off x="6986905" y="63277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23 Square"/>
          <p:cNvSpPr/>
          <p:nvPr/>
        </p:nvSpPr>
        <p:spPr>
          <a:xfrm>
            <a:off x="8213090" y="5220335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23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6" name="23 &quot;No&quot;"/>
          <p:cNvSpPr/>
          <p:nvPr/>
        </p:nvSpPr>
        <p:spPr>
          <a:xfrm>
            <a:off x="9016365" y="63277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24 Square"/>
          <p:cNvSpPr/>
          <p:nvPr/>
        </p:nvSpPr>
        <p:spPr>
          <a:xfrm>
            <a:off x="10252710" y="5209540"/>
            <a:ext cx="1976755" cy="1610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 fontAlgn="ctr">
              <a:lnSpc>
                <a:spcPct val="100000"/>
              </a:lnSpc>
            </a:pPr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24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58" name="24 &quot;No&quot;"/>
          <p:cNvSpPr/>
          <p:nvPr/>
        </p:nvSpPr>
        <p:spPr>
          <a:xfrm>
            <a:off x="11055985" y="6327775"/>
            <a:ext cx="347345" cy="36957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bldLvl="0" animBg="1"/>
      <p:bldP spid="8" grpId="0" bldLvl="0" animBg="1"/>
      <p:bldP spid="8" grpId="1" bldLvl="0" animBg="1"/>
      <p:bldP spid="10" grpId="0" bldLvl="0" animBg="1"/>
      <p:bldP spid="10" grpId="1" bldLvl="0" animBg="1"/>
      <p:bldP spid="12" grpId="0" bldLvl="0" animBg="1"/>
      <p:bldP spid="12" grpId="1" bldLvl="0" animBg="1"/>
      <p:bldP spid="14" grpId="0" bldLvl="0" animBg="1"/>
      <p:bldP spid="14" grpId="1" bldLvl="0" animBg="1"/>
      <p:bldP spid="16" grpId="0" bldLvl="0" animBg="1"/>
      <p:bldP spid="16" grpId="1" bldLvl="0" animBg="1"/>
      <p:bldP spid="19" grpId="0" bldLvl="0" animBg="1"/>
      <p:bldP spid="19" grpId="1" bldLvl="0" animBg="1"/>
      <p:bldP spid="21" grpId="0" bldLvl="0" animBg="1"/>
      <p:bldP spid="21" grpId="1" bldLvl="0" animBg="1"/>
      <p:bldP spid="23" grpId="0" bldLvl="0" animBg="1"/>
      <p:bldP spid="23" grpId="1" bldLvl="0" animBg="1"/>
      <p:bldP spid="25" grpId="0" bldLvl="0" animBg="1"/>
      <p:bldP spid="25" grpId="1" bldLvl="0" animBg="1"/>
      <p:bldP spid="27" grpId="0" bldLvl="0" animBg="1"/>
      <p:bldP spid="27" grpId="1" bldLvl="0" animBg="1"/>
      <p:bldP spid="29" grpId="0" bldLvl="0" animBg="1"/>
      <p:bldP spid="29" grpId="1" bldLvl="0" animBg="1"/>
      <p:bldP spid="33" grpId="0" bldLvl="0" animBg="1"/>
      <p:bldP spid="33" grpId="1" bldLvl="0" animBg="1"/>
      <p:bldP spid="37" grpId="0" bldLvl="0" animBg="1"/>
      <p:bldP spid="37" grpId="1" bldLvl="0" animBg="1"/>
      <p:bldP spid="39" grpId="0" bldLvl="0" animBg="1"/>
      <p:bldP spid="39" grpId="1" bldLvl="0" animBg="1"/>
      <p:bldP spid="41" grpId="0" bldLvl="0" animBg="1"/>
      <p:bldP spid="41" grpId="1" bldLvl="0" animBg="1"/>
      <p:bldP spid="43" grpId="0" bldLvl="0" animBg="1"/>
      <p:bldP spid="43" grpId="1" bldLvl="0" animBg="1"/>
      <p:bldP spid="45" grpId="0" bldLvl="0" animBg="1"/>
      <p:bldP spid="45" grpId="1" bldLvl="0" animBg="1"/>
      <p:bldP spid="47" grpId="0" bldLvl="0" animBg="1"/>
      <p:bldP spid="47" grpId="1" bldLvl="0" animBg="1"/>
      <p:bldP spid="49" grpId="0" bldLvl="0" animBg="1"/>
      <p:bldP spid="49" grpId="1" bldLvl="0" animBg="1"/>
      <p:bldP spid="51" grpId="0" bldLvl="0" animBg="1"/>
      <p:bldP spid="51" grpId="1" bldLvl="0" animBg="1"/>
      <p:bldP spid="53" grpId="0" bldLvl="0" animBg="1"/>
      <p:bldP spid="53" grpId="1" bldLvl="0" animBg="1"/>
      <p:bldP spid="55" grpId="0" bldLvl="0" animBg="1"/>
      <p:bldP spid="55" grpId="1" bldLvl="0" animBg="1"/>
      <p:bldP spid="57" grpId="0" bldLvl="0" animBg="1"/>
      <p:bldP spid="57" grpId="1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WPS Presentation</Application>
  <PresentationFormat>Widescreen</PresentationFormat>
  <Paragraphs>102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Cambria</vt:lpstr>
      <vt:lpstr>Calibri</vt:lpstr>
      <vt:lpstr>Calibri Light</vt:lpstr>
      <vt:lpstr>Microsoft YaHei</vt:lpstr>
      <vt:lpstr>Arial Unicode MS</vt:lpstr>
      <vt:lpstr>MS PGothic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ninja</cp:lastModifiedBy>
  <cp:revision>9</cp:revision>
  <dcterms:created xsi:type="dcterms:W3CDTF">2022-05-12T07:32:00Z</dcterms:created>
  <dcterms:modified xsi:type="dcterms:W3CDTF">2022-05-26T01:55:52Z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9D4831C4220F46C4BCDDF04CEA4D484D</vt:lpwstr>
  </property>
  <property fmtid="{D5CDD505-2E9C-101B-9397-08002B2CF9AE}" pid="3" name="KSOProductBuildVer">
    <vt:lpwstr>1033-11.2.0.10447</vt:lpwstr>
  </property>
</Properties>
</file>