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D0CF6-4ACB-0C07-0B58-DFAFC3DF3B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0124" y="495300"/>
            <a:ext cx="9001125" cy="3555536"/>
          </a:xfrm>
        </p:spPr>
        <p:txBody>
          <a:bodyPr/>
          <a:lstStyle/>
          <a:p>
            <a:r>
              <a:rPr lang="en-IE" sz="8800" dirty="0"/>
              <a:t>If you have time, we can go.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35DFF6-889C-615A-A12B-C4F5A5D6B7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sz="6000" dirty="0"/>
              <a:t>Let’s practice!</a:t>
            </a:r>
          </a:p>
        </p:txBody>
      </p:sp>
    </p:spTree>
    <p:extLst>
      <p:ext uri="{BB962C8B-B14F-4D97-AF65-F5344CB8AC3E}">
        <p14:creationId xmlns:p14="http://schemas.microsoft.com/office/powerpoint/2010/main" val="319193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66538-D262-C704-C842-C1ECD5628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874"/>
            <a:ext cx="8596668" cy="1717675"/>
          </a:xfrm>
        </p:spPr>
        <p:txBody>
          <a:bodyPr>
            <a:normAutofit fontScale="90000"/>
          </a:bodyPr>
          <a:lstStyle/>
          <a:p>
            <a:r>
              <a:rPr lang="en-IE" sz="5400" dirty="0"/>
              <a:t>There are 2 patterns for “if”.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3BFE6-1CE3-126B-3283-74125C902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5424"/>
            <a:ext cx="8596668" cy="5362575"/>
          </a:xfrm>
        </p:spPr>
        <p:txBody>
          <a:bodyPr>
            <a:normAutofit lnSpcReduction="10000"/>
          </a:bodyPr>
          <a:lstStyle/>
          <a:p>
            <a:r>
              <a:rPr lang="en-IE" sz="4800" dirty="0"/>
              <a:t>A: At the start of a sentence:</a:t>
            </a:r>
          </a:p>
          <a:p>
            <a:pPr lvl="1"/>
            <a:r>
              <a:rPr lang="en-IE" sz="4400" dirty="0">
                <a:solidFill>
                  <a:schemeClr val="accent1"/>
                </a:solidFill>
              </a:rPr>
              <a:t>If</a:t>
            </a:r>
            <a:r>
              <a:rPr lang="en-IE" sz="4400" dirty="0"/>
              <a:t> you have time, we can go.</a:t>
            </a:r>
          </a:p>
          <a:p>
            <a:pPr marL="457200" lvl="1" indent="0">
              <a:buNone/>
            </a:pPr>
            <a:endParaRPr lang="en-IE" sz="4400" dirty="0"/>
          </a:p>
          <a:p>
            <a:r>
              <a:rPr lang="en-IE" sz="4800" dirty="0"/>
              <a:t>B: In the middle of a sentence:</a:t>
            </a:r>
          </a:p>
          <a:p>
            <a:pPr lvl="1"/>
            <a:r>
              <a:rPr lang="en-IE" sz="4400" dirty="0"/>
              <a:t>We can go </a:t>
            </a:r>
            <a:r>
              <a:rPr lang="en-IE" sz="4400" dirty="0">
                <a:solidFill>
                  <a:schemeClr val="accent1"/>
                </a:solidFill>
              </a:rPr>
              <a:t>if</a:t>
            </a:r>
            <a:r>
              <a:rPr lang="en-IE" sz="4400" dirty="0"/>
              <a:t> you have time.</a:t>
            </a:r>
          </a:p>
          <a:p>
            <a:pPr marL="457200" lvl="1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6914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DAD52-AB3C-CF73-6FFC-14802A908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175"/>
            <a:ext cx="8596668" cy="1320800"/>
          </a:xfrm>
        </p:spPr>
        <p:txBody>
          <a:bodyPr>
            <a:noAutofit/>
          </a:bodyPr>
          <a:lstStyle/>
          <a:p>
            <a:r>
              <a:rPr lang="en-IE" sz="5400" dirty="0"/>
              <a:t>At the start of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F6A73-BC67-4E93-B667-96005969C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975"/>
            <a:ext cx="8596668" cy="5305425"/>
          </a:xfrm>
        </p:spPr>
        <p:txBody>
          <a:bodyPr>
            <a:normAutofit/>
          </a:bodyPr>
          <a:lstStyle/>
          <a:p>
            <a:r>
              <a:rPr lang="en-IE" sz="3600" dirty="0"/>
              <a:t>When </a:t>
            </a:r>
            <a:r>
              <a:rPr lang="en-IE" sz="3600" dirty="0">
                <a:solidFill>
                  <a:schemeClr val="accent1"/>
                </a:solidFill>
              </a:rPr>
              <a:t>“if” </a:t>
            </a:r>
            <a:r>
              <a:rPr lang="en-IE" sz="3600" dirty="0"/>
              <a:t>is at the </a:t>
            </a:r>
            <a:r>
              <a:rPr lang="en-IE" sz="3600" dirty="0">
                <a:solidFill>
                  <a:schemeClr val="accent1"/>
                </a:solidFill>
              </a:rPr>
              <a:t>start</a:t>
            </a:r>
            <a:r>
              <a:rPr lang="en-IE" sz="3600" dirty="0"/>
              <a:t> of a sentence, we </a:t>
            </a:r>
            <a:r>
              <a:rPr lang="en-IE" sz="3600" dirty="0">
                <a:solidFill>
                  <a:schemeClr val="accent1"/>
                </a:solidFill>
              </a:rPr>
              <a:t>need a comma </a:t>
            </a:r>
            <a:r>
              <a:rPr lang="en-IE" sz="3600" dirty="0"/>
              <a:t>in the middle.</a:t>
            </a:r>
          </a:p>
          <a:p>
            <a:pPr marL="0" indent="0">
              <a:buNone/>
            </a:pPr>
            <a:endParaRPr lang="en-IE" sz="3600" dirty="0"/>
          </a:p>
          <a:p>
            <a:pPr lvl="1"/>
            <a:r>
              <a:rPr lang="en-IE" sz="6600" dirty="0"/>
              <a:t>If you have time, we can go.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B08B21C-3741-1E3B-3FBC-B306D14BE914}"/>
              </a:ext>
            </a:extLst>
          </p:cNvPr>
          <p:cNvSpPr/>
          <p:nvPr/>
        </p:nvSpPr>
        <p:spPr>
          <a:xfrm>
            <a:off x="1609725" y="3200400"/>
            <a:ext cx="942975" cy="101917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1E451F1-300A-821B-3A87-20E3F7CB8C9E}"/>
              </a:ext>
            </a:extLst>
          </p:cNvPr>
          <p:cNvSpPr/>
          <p:nvPr/>
        </p:nvSpPr>
        <p:spPr>
          <a:xfrm>
            <a:off x="7896225" y="3938587"/>
            <a:ext cx="323850" cy="40957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30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0C055-ECDD-5B87-C456-0E5B9819C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-1"/>
            <a:ext cx="8596668" cy="1400175"/>
          </a:xfrm>
        </p:spPr>
        <p:txBody>
          <a:bodyPr>
            <a:normAutofit fontScale="90000"/>
          </a:bodyPr>
          <a:lstStyle/>
          <a:p>
            <a:r>
              <a:rPr lang="en-IE" sz="5400" dirty="0"/>
              <a:t>In the middle of a sentence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02018-FD83-FE36-5AA1-3EEF7A539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47751"/>
            <a:ext cx="8596668" cy="4993612"/>
          </a:xfrm>
        </p:spPr>
        <p:txBody>
          <a:bodyPr/>
          <a:lstStyle/>
          <a:p>
            <a:r>
              <a:rPr lang="en-IE" sz="3600" dirty="0"/>
              <a:t>When </a:t>
            </a:r>
            <a:r>
              <a:rPr lang="en-IE" sz="3600" dirty="0">
                <a:solidFill>
                  <a:schemeClr val="accent1"/>
                </a:solidFill>
              </a:rPr>
              <a:t>“if” </a:t>
            </a:r>
            <a:r>
              <a:rPr lang="en-IE" sz="3600" dirty="0"/>
              <a:t>is in the </a:t>
            </a:r>
            <a:r>
              <a:rPr lang="en-IE" sz="3600" dirty="0">
                <a:solidFill>
                  <a:schemeClr val="accent1"/>
                </a:solidFill>
              </a:rPr>
              <a:t>middle</a:t>
            </a:r>
            <a:r>
              <a:rPr lang="en-IE" sz="3600" dirty="0"/>
              <a:t> of a sentence, we </a:t>
            </a:r>
            <a:r>
              <a:rPr lang="en-IE" sz="3600" dirty="0">
                <a:solidFill>
                  <a:schemeClr val="accent1"/>
                </a:solidFill>
              </a:rPr>
              <a:t>don’t need a comma</a:t>
            </a:r>
            <a:r>
              <a:rPr lang="en-IE" sz="3600" dirty="0"/>
              <a:t> in the middle</a:t>
            </a:r>
            <a:r>
              <a:rPr lang="en-IE" dirty="0"/>
              <a:t>.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sz="6600" dirty="0"/>
              <a:t>We can go if you have time.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4F32350-1165-CEAD-DD63-4DBFF6CEF1FA}"/>
              </a:ext>
            </a:extLst>
          </p:cNvPr>
          <p:cNvSpPr/>
          <p:nvPr/>
        </p:nvSpPr>
        <p:spPr>
          <a:xfrm>
            <a:off x="5200651" y="3295650"/>
            <a:ext cx="1009650" cy="942975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242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5F806-F68D-A61C-51C8-DF68B0527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76200"/>
            <a:ext cx="8596668" cy="1320800"/>
          </a:xfrm>
        </p:spPr>
        <p:txBody>
          <a:bodyPr>
            <a:normAutofit/>
          </a:bodyPr>
          <a:lstStyle/>
          <a:p>
            <a:r>
              <a:rPr lang="en-IE" sz="6600" dirty="0"/>
              <a:t>In Japanese!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63627-716B-572C-CA93-21A50CE4D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90600"/>
            <a:ext cx="8596668" cy="5619749"/>
          </a:xfrm>
        </p:spPr>
        <p:txBody>
          <a:bodyPr>
            <a:normAutofit/>
          </a:bodyPr>
          <a:lstStyle/>
          <a:p>
            <a:r>
              <a:rPr lang="en-IE" sz="3600" dirty="0"/>
              <a:t>In Japanese, there is only 1 pattern.</a:t>
            </a:r>
          </a:p>
          <a:p>
            <a:r>
              <a:rPr lang="en-IE" sz="3600" dirty="0"/>
              <a:t>We always start with “if”.</a:t>
            </a:r>
          </a:p>
          <a:p>
            <a:endParaRPr lang="en-IE" dirty="0"/>
          </a:p>
          <a:p>
            <a:r>
              <a:rPr lang="en-IE" sz="3200" dirty="0"/>
              <a:t>If you have time, we can go.</a:t>
            </a:r>
          </a:p>
          <a:p>
            <a:pPr lvl="1"/>
            <a:r>
              <a:rPr lang="ja-JP" altLang="en-US" sz="3200" dirty="0">
                <a:solidFill>
                  <a:schemeClr val="accent1"/>
                </a:solidFill>
              </a:rPr>
              <a:t>もし時間があればいくことができます</a:t>
            </a:r>
            <a:r>
              <a:rPr lang="ja-JP" altLang="en-US" sz="3200" dirty="0"/>
              <a:t>。</a:t>
            </a:r>
            <a:endParaRPr lang="en-IE" altLang="ja-JP" sz="3200" dirty="0"/>
          </a:p>
          <a:p>
            <a:pPr marL="457200" lvl="1" indent="0">
              <a:buNone/>
            </a:pPr>
            <a:endParaRPr lang="en-IE" sz="2800" dirty="0"/>
          </a:p>
          <a:p>
            <a:r>
              <a:rPr lang="en-IE" sz="3600" dirty="0"/>
              <a:t>We can go if you have time.</a:t>
            </a:r>
          </a:p>
          <a:p>
            <a:pPr lvl="1"/>
            <a:r>
              <a:rPr lang="ja-JP" altLang="en-US" sz="3200" dirty="0">
                <a:solidFill>
                  <a:schemeClr val="accent1"/>
                </a:solidFill>
              </a:rPr>
              <a:t>もし時間があればいくことができます。</a:t>
            </a:r>
            <a:endParaRPr lang="en-IE" altLang="ja-JP" sz="3200" dirty="0">
              <a:solidFill>
                <a:schemeClr val="accent1"/>
              </a:solidFill>
            </a:endParaRPr>
          </a:p>
          <a:p>
            <a:pPr lvl="1"/>
            <a:endParaRPr lang="en-IE" sz="3400" dirty="0"/>
          </a:p>
        </p:txBody>
      </p:sp>
    </p:spTree>
    <p:extLst>
      <p:ext uri="{BB962C8B-B14F-4D97-AF65-F5344CB8AC3E}">
        <p14:creationId xmlns:p14="http://schemas.microsoft.com/office/powerpoint/2010/main" val="168488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3FB3D-5403-A49F-8137-87691C1F0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885950"/>
          </a:xfrm>
        </p:spPr>
        <p:txBody>
          <a:bodyPr>
            <a:normAutofit fontScale="90000"/>
          </a:bodyPr>
          <a:lstStyle/>
          <a:p>
            <a:r>
              <a:rPr lang="en-IE" sz="8900" dirty="0"/>
              <a:t>Practice time!!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17E32-D6A3-423C-81E5-AB13FA86D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52550"/>
            <a:ext cx="10000191" cy="5295899"/>
          </a:xfrm>
        </p:spPr>
        <p:txBody>
          <a:bodyPr/>
          <a:lstStyle/>
          <a:p>
            <a:r>
              <a:rPr lang="en-IE" sz="4400" dirty="0"/>
              <a:t>Which sentence is correct, and why?</a:t>
            </a:r>
          </a:p>
          <a:p>
            <a:endParaRPr lang="en-IE" dirty="0"/>
          </a:p>
          <a:p>
            <a:r>
              <a:rPr lang="en-IE" sz="4800" dirty="0"/>
              <a:t>If you have a headache you can go home.</a:t>
            </a:r>
          </a:p>
          <a:p>
            <a:endParaRPr lang="en-IE" sz="4800" dirty="0"/>
          </a:p>
          <a:p>
            <a:r>
              <a:rPr lang="en-IE" sz="4800" dirty="0"/>
              <a:t>If you have a headache, you can go home.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0A4434-CA7F-5E78-CA56-D739B0579252}"/>
              </a:ext>
            </a:extLst>
          </p:cNvPr>
          <p:cNvSpPr/>
          <p:nvPr/>
        </p:nvSpPr>
        <p:spPr>
          <a:xfrm>
            <a:off x="677333" y="5076825"/>
            <a:ext cx="9685867" cy="14954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72DCE40-AD54-02BD-A73A-FA40C0206FA2}"/>
              </a:ext>
            </a:extLst>
          </p:cNvPr>
          <p:cNvSpPr/>
          <p:nvPr/>
        </p:nvSpPr>
        <p:spPr>
          <a:xfrm>
            <a:off x="1114425" y="5076825"/>
            <a:ext cx="542925" cy="71437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2E19A3D-771B-0630-1B3C-115BCC720234}"/>
              </a:ext>
            </a:extLst>
          </p:cNvPr>
          <p:cNvSpPr/>
          <p:nvPr/>
        </p:nvSpPr>
        <p:spPr>
          <a:xfrm>
            <a:off x="7486650" y="5476875"/>
            <a:ext cx="266700" cy="31432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133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3FB3D-5403-A49F-8137-87691C1F0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885950"/>
          </a:xfrm>
        </p:spPr>
        <p:txBody>
          <a:bodyPr>
            <a:normAutofit fontScale="90000"/>
          </a:bodyPr>
          <a:lstStyle/>
          <a:p>
            <a:r>
              <a:rPr lang="en-IE" sz="8900" dirty="0"/>
              <a:t>Practice time!!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17E32-D6A3-423C-81E5-AB13FA86D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2550"/>
            <a:ext cx="8596668" cy="5295899"/>
          </a:xfrm>
        </p:spPr>
        <p:txBody>
          <a:bodyPr>
            <a:normAutofit fontScale="92500" lnSpcReduction="10000"/>
          </a:bodyPr>
          <a:lstStyle/>
          <a:p>
            <a:r>
              <a:rPr lang="en-IE" sz="4400" dirty="0"/>
              <a:t>Which sentence is correct, and why?</a:t>
            </a:r>
          </a:p>
          <a:p>
            <a:endParaRPr lang="en-IE" dirty="0"/>
          </a:p>
          <a:p>
            <a:r>
              <a:rPr lang="en-IE" sz="4800" dirty="0"/>
              <a:t>Please come and help me, if you have time.</a:t>
            </a:r>
          </a:p>
          <a:p>
            <a:endParaRPr lang="en-IE" sz="4800" dirty="0"/>
          </a:p>
          <a:p>
            <a:r>
              <a:rPr lang="en-IE" sz="4800" dirty="0"/>
              <a:t>Please come and help me if you have time.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E4661C-CE68-CEC3-91A9-63BBF7570409}"/>
              </a:ext>
            </a:extLst>
          </p:cNvPr>
          <p:cNvSpPr/>
          <p:nvPr/>
        </p:nvSpPr>
        <p:spPr>
          <a:xfrm>
            <a:off x="419100" y="4981575"/>
            <a:ext cx="9334500" cy="139065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B188394-6BB7-6ED7-6370-9C6E95833441}"/>
              </a:ext>
            </a:extLst>
          </p:cNvPr>
          <p:cNvSpPr/>
          <p:nvPr/>
        </p:nvSpPr>
        <p:spPr>
          <a:xfrm>
            <a:off x="7639050" y="5048250"/>
            <a:ext cx="533400" cy="60007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4250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C3FB3D-5403-A49F-8137-87691C1F0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885950"/>
          </a:xfrm>
        </p:spPr>
        <p:txBody>
          <a:bodyPr>
            <a:normAutofit fontScale="90000"/>
          </a:bodyPr>
          <a:lstStyle/>
          <a:p>
            <a:r>
              <a:rPr lang="en-IE" sz="8900" dirty="0"/>
              <a:t>Practice time!!</a:t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617E32-D6A3-423C-81E5-AB13FA86D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52550"/>
            <a:ext cx="10343091" cy="5295899"/>
          </a:xfrm>
        </p:spPr>
        <p:txBody>
          <a:bodyPr>
            <a:normAutofit/>
          </a:bodyPr>
          <a:lstStyle/>
          <a:p>
            <a:r>
              <a:rPr lang="en-IE" sz="4400" dirty="0"/>
              <a:t>Unscramble the sentence.</a:t>
            </a:r>
          </a:p>
          <a:p>
            <a:endParaRPr lang="en-IE" dirty="0"/>
          </a:p>
          <a:p>
            <a:r>
              <a:rPr lang="en-IE" sz="5400" dirty="0"/>
              <a:t>have/time,/if/please/you/</a:t>
            </a:r>
          </a:p>
          <a:p>
            <a:pPr marL="0" indent="0">
              <a:buNone/>
            </a:pPr>
            <a:r>
              <a:rPr lang="en-IE" sz="5400" dirty="0"/>
              <a:t>my/English homework./check/</a:t>
            </a:r>
          </a:p>
          <a:p>
            <a:endParaRPr lang="en-IE" sz="4800" dirty="0"/>
          </a:p>
          <a:p>
            <a:r>
              <a:rPr lang="en-IE" sz="4800" dirty="0"/>
              <a:t>Write the correct sentence.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EA169A1-D98D-C3BA-0F22-B89776047638}"/>
              </a:ext>
            </a:extLst>
          </p:cNvPr>
          <p:cNvSpPr/>
          <p:nvPr/>
        </p:nvSpPr>
        <p:spPr>
          <a:xfrm>
            <a:off x="342900" y="2305050"/>
            <a:ext cx="10343091" cy="23241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6000" dirty="0"/>
              <a:t>If you have time, please check my English homework.</a:t>
            </a:r>
          </a:p>
        </p:txBody>
      </p:sp>
    </p:spTree>
    <p:extLst>
      <p:ext uri="{BB962C8B-B14F-4D97-AF65-F5344CB8AC3E}">
        <p14:creationId xmlns:p14="http://schemas.microsoft.com/office/powerpoint/2010/main" val="2782324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214</TotalTime>
  <Words>304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If you have time, we can go.</vt:lpstr>
      <vt:lpstr>There are 2 patterns for “if”.</vt:lpstr>
      <vt:lpstr>At the start of a sentence</vt:lpstr>
      <vt:lpstr>In the middle of a sentence</vt:lpstr>
      <vt:lpstr>In Japanese!</vt:lpstr>
      <vt:lpstr>Practice time!! </vt:lpstr>
      <vt:lpstr>Practice time!! </vt:lpstr>
      <vt:lpstr>Practice time!!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you have time, we can go.</dc:title>
  <dc:creator>Amee OCB</dc:creator>
  <cp:lastModifiedBy>Amee OCB</cp:lastModifiedBy>
  <cp:revision>2</cp:revision>
  <dcterms:created xsi:type="dcterms:W3CDTF">2022-05-29T23:51:44Z</dcterms:created>
  <dcterms:modified xsi:type="dcterms:W3CDTF">2022-05-30T03:31:31Z</dcterms:modified>
</cp:coreProperties>
</file>