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99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91" d="100"/>
          <a:sy n="91" d="100"/>
        </p:scale>
        <p:origin x="1002" y="-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8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9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6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74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8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4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13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7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23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1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2DDF-6042-4F4B-A725-FD71F536556F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6054-E0A2-4EC5-889F-27C80175A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E04F3C-A019-4AF7-8B6E-A1B54923BF3C}"/>
              </a:ext>
            </a:extLst>
          </p:cNvPr>
          <p:cNvSpPr/>
          <p:nvPr/>
        </p:nvSpPr>
        <p:spPr>
          <a:xfrm>
            <a:off x="584113" y="438723"/>
            <a:ext cx="6391447" cy="4173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718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class:	 number:	name:</a:t>
            </a:r>
            <a:r>
              <a:rPr kumimoji="1" lang="en-US" altLang="ja-JP" sz="2291" b="1" dirty="0">
                <a:latin typeface="Comic Sans MS" panose="030F0702030302020204" pitchFamily="66" charset="0"/>
              </a:rPr>
              <a:t>C </a:t>
            </a:r>
            <a:r>
              <a:rPr kumimoji="1" lang="en-US" altLang="ja-JP" sz="1718" b="1" dirty="0">
                <a:latin typeface="Comic Sans MS" panose="030F0702030302020204" pitchFamily="66" charset="0"/>
              </a:rPr>
              <a:t>c</a:t>
            </a:r>
            <a:endParaRPr kumimoji="1" lang="ja-JP" altLang="en-US" sz="1718" b="1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9C8A87-3F2C-4338-9674-DA3BC943F643}"/>
              </a:ext>
            </a:extLst>
          </p:cNvPr>
          <p:cNvSpPr/>
          <p:nvPr/>
        </p:nvSpPr>
        <p:spPr>
          <a:xfrm>
            <a:off x="1186057" y="935274"/>
            <a:ext cx="5048601" cy="417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91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Can I help you?</a:t>
            </a:r>
            <a:r>
              <a:rPr kumimoji="1" lang="ja-JP" altLang="en-US" sz="2291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：</a:t>
            </a:r>
            <a:r>
              <a:rPr kumimoji="1" lang="en-US" altLang="ja-JP" sz="2291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Talk 5</a:t>
            </a: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5ECB9C89-A442-4D08-9915-D7319D0BA6AE}"/>
              </a:ext>
            </a:extLst>
          </p:cNvPr>
          <p:cNvSpPr/>
          <p:nvPr/>
        </p:nvSpPr>
        <p:spPr>
          <a:xfrm>
            <a:off x="1182937" y="5928869"/>
            <a:ext cx="5180032" cy="675351"/>
          </a:xfrm>
          <a:prstGeom prst="wedgeRectCallout">
            <a:avLst>
              <a:gd name="adj1" fmla="val -57984"/>
              <a:gd name="adj2" fmla="val 245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Oh no! / I’m sorry. 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Shall I  (</a:t>
            </a:r>
            <a:r>
              <a:rPr kumimoji="1" lang="ja-JP" altLang="en-US" sz="12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アイデアボックスを使い自分で考えて、問題の解決策を言いましょう</a:t>
            </a:r>
            <a:r>
              <a:rPr kumimoji="1" lang="en-US" altLang="ja-JP" sz="12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?</a:t>
            </a:r>
            <a:endParaRPr kumimoji="1" lang="ja-JP" altLang="en-U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926B73-5303-40EB-B142-161696C62C4C}"/>
              </a:ext>
            </a:extLst>
          </p:cNvPr>
          <p:cNvSpPr/>
          <p:nvPr/>
        </p:nvSpPr>
        <p:spPr>
          <a:xfrm>
            <a:off x="342817" y="3549293"/>
            <a:ext cx="6652987" cy="57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45" dirty="0">
                <a:latin typeface="Comic Sans MS" panose="030F0702030302020204" pitchFamily="66" charset="0"/>
              </a:rPr>
              <a:t>Please make pairs. Every student will get a card with a problem on it. Student on the right please be A first, and student on the left please be B. Then switch who is A and who is B. When time is up, you will pass the cards forward so that you have new problems. Then, start again.</a:t>
            </a:r>
            <a:endParaRPr kumimoji="1" lang="ja-JP" altLang="en-US" sz="1145" dirty="0">
              <a:latin typeface="Comic Sans MS" panose="030F0702030302020204" pitchFamily="66" charset="0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0493729-0335-45A9-BBCD-8D6FA2344C1E}"/>
              </a:ext>
            </a:extLst>
          </p:cNvPr>
          <p:cNvSpPr/>
          <p:nvPr/>
        </p:nvSpPr>
        <p:spPr>
          <a:xfrm>
            <a:off x="332600" y="4753744"/>
            <a:ext cx="408354" cy="417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18" dirty="0"/>
              <a:t>A</a:t>
            </a:r>
            <a:endParaRPr kumimoji="1" lang="ja-JP" altLang="en-US" sz="1718" dirty="0"/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65E66873-1251-4DFF-9023-D0A6DC673E9E}"/>
              </a:ext>
            </a:extLst>
          </p:cNvPr>
          <p:cNvSpPr/>
          <p:nvPr/>
        </p:nvSpPr>
        <p:spPr>
          <a:xfrm>
            <a:off x="1162669" y="6801721"/>
            <a:ext cx="5131853" cy="675351"/>
          </a:xfrm>
          <a:prstGeom prst="wedgeRectCallout">
            <a:avLst>
              <a:gd name="adj1" fmla="val 54979"/>
              <a:gd name="adj2" fmla="val 297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Thanks. I appreciate it! / Thank you for your help!</a:t>
            </a:r>
            <a:endParaRPr kumimoji="1" lang="ja-JP" altLang="en-US" sz="1718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E6AA702-A048-42E7-A63E-F13FA11D4CAB}"/>
              </a:ext>
            </a:extLst>
          </p:cNvPr>
          <p:cNvSpPr/>
          <p:nvPr/>
        </p:nvSpPr>
        <p:spPr>
          <a:xfrm>
            <a:off x="6601191" y="5506775"/>
            <a:ext cx="408354" cy="417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18" dirty="0"/>
              <a:t>B</a:t>
            </a:r>
            <a:endParaRPr kumimoji="1" lang="ja-JP" altLang="en-US" sz="1718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6EEA270-8280-46BA-AF9E-85AADBC235CF}"/>
              </a:ext>
            </a:extLst>
          </p:cNvPr>
          <p:cNvSpPr/>
          <p:nvPr/>
        </p:nvSpPr>
        <p:spPr>
          <a:xfrm>
            <a:off x="154191" y="7855589"/>
            <a:ext cx="7199109" cy="2425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000" dirty="0">
                <a:latin typeface="Comic Sans MS" panose="030F0702030302020204" pitchFamily="66" charset="0"/>
              </a:rPr>
              <a:t>Now, please write your own original skit with your partner!</a:t>
            </a:r>
          </a:p>
          <a:p>
            <a:r>
              <a:rPr kumimoji="1" lang="en-US" altLang="ja-JP" sz="2400" dirty="0">
                <a:latin typeface="Comic Sans MS" panose="030F0702030302020204" pitchFamily="66" charset="0"/>
              </a:rPr>
              <a:t>A:</a:t>
            </a:r>
            <a:r>
              <a:rPr kumimoji="1" lang="en-US" altLang="ja-JP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___________________________________</a:t>
            </a:r>
            <a:endParaRPr kumimoji="1" lang="en-US" altLang="ja-JP" sz="2400" dirty="0">
              <a:latin typeface="Comic Sans MS" panose="030F0702030302020204" pitchFamily="66" charset="0"/>
            </a:endParaRPr>
          </a:p>
          <a:p>
            <a:r>
              <a:rPr kumimoji="1" lang="en-US" altLang="ja-JP" sz="2400" dirty="0">
                <a:latin typeface="Comic Sans MS" panose="030F0702030302020204" pitchFamily="66" charset="0"/>
              </a:rPr>
              <a:t>B:</a:t>
            </a:r>
            <a:r>
              <a:rPr kumimoji="1" lang="en-US" altLang="ja-JP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___________________________________</a:t>
            </a:r>
            <a:endParaRPr kumimoji="1" lang="en-US" altLang="ja-JP" sz="2400" dirty="0">
              <a:latin typeface="Comic Sans MS" panose="030F0702030302020204" pitchFamily="66" charset="0"/>
            </a:endParaRPr>
          </a:p>
          <a:p>
            <a:r>
              <a:rPr kumimoji="1" lang="en-US" altLang="ja-JP" sz="2400" dirty="0">
                <a:latin typeface="Comic Sans MS" panose="030F0702030302020204" pitchFamily="66" charset="0"/>
              </a:rPr>
              <a:t>A:</a:t>
            </a:r>
            <a:r>
              <a:rPr kumimoji="1" lang="en-US" altLang="ja-JP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___________________________________</a:t>
            </a:r>
            <a:endParaRPr kumimoji="1" lang="en-US" altLang="ja-JP" sz="2400" dirty="0">
              <a:latin typeface="Comic Sans MS" panose="030F0702030302020204" pitchFamily="66" charset="0"/>
            </a:endParaRPr>
          </a:p>
          <a:p>
            <a:r>
              <a:rPr kumimoji="1" lang="en-US" altLang="ja-JP" sz="2400" dirty="0">
                <a:latin typeface="Comic Sans MS" panose="030F0702030302020204" pitchFamily="66" charset="0"/>
              </a:rPr>
              <a:t>B:</a:t>
            </a:r>
            <a:r>
              <a:rPr kumimoji="1" lang="en-US" altLang="ja-JP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___________________________________</a:t>
            </a:r>
            <a:endParaRPr kumimoji="1" lang="en-US" altLang="ja-JP" sz="2400" dirty="0">
              <a:latin typeface="Comic Sans MS" panose="030F0702030302020204" pitchFamily="66" charset="0"/>
            </a:endParaRPr>
          </a:p>
          <a:p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C58E06E-7494-4EEF-9EBE-E5DDBF8FFAFE}"/>
              </a:ext>
            </a:extLst>
          </p:cNvPr>
          <p:cNvSpPr/>
          <p:nvPr/>
        </p:nvSpPr>
        <p:spPr>
          <a:xfrm>
            <a:off x="1207027" y="4303440"/>
            <a:ext cx="5180032" cy="675351"/>
          </a:xfrm>
          <a:prstGeom prst="wedgeRectCallout">
            <a:avLst>
              <a:gd name="adj1" fmla="val -58553"/>
              <a:gd name="adj2" fmla="val 50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Can I help you?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/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What’s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the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matter?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/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Do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you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need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some</a:t>
            </a:r>
            <a:r>
              <a:rPr kumimoji="1" lang="ja-JP" alt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help?</a:t>
            </a:r>
            <a:endParaRPr kumimoji="1" lang="ja-JP" altLang="en-U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ABF63A00-51F4-436B-9809-3A927CE0CEEA}"/>
              </a:ext>
            </a:extLst>
          </p:cNvPr>
          <p:cNvSpPr/>
          <p:nvPr/>
        </p:nvSpPr>
        <p:spPr>
          <a:xfrm>
            <a:off x="1207027" y="5127672"/>
            <a:ext cx="5131853" cy="730918"/>
          </a:xfrm>
          <a:prstGeom prst="wedgeRectCallout">
            <a:avLst>
              <a:gd name="adj1" fmla="val 54691"/>
              <a:gd name="adj2" fmla="val 359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Yes! I have a problem. / I’m in trouble. </a:t>
            </a:r>
          </a:p>
          <a:p>
            <a:pPr algn="ctr"/>
            <a:r>
              <a:rPr kumimoji="1" lang="en-US" altLang="ja-JP" sz="12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kumimoji="1" lang="ja-JP" altLang="en-US" sz="12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カードの問題を読んでください。カードの問題を読んでください。</a:t>
            </a:r>
            <a:r>
              <a:rPr kumimoji="1" lang="en-US" altLang="ja-JP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endParaRPr kumimoji="1" lang="ja-JP" altLang="en-US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B8ACDB3-6F28-4BEF-B572-CC500AB9423E}"/>
              </a:ext>
            </a:extLst>
          </p:cNvPr>
          <p:cNvSpPr/>
          <p:nvPr/>
        </p:nvSpPr>
        <p:spPr>
          <a:xfrm>
            <a:off x="6567206" y="7139396"/>
            <a:ext cx="408354" cy="417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18" dirty="0"/>
              <a:t>B</a:t>
            </a:r>
            <a:endParaRPr kumimoji="1" lang="ja-JP" altLang="en-US" sz="1718" dirty="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AB56DCF-6001-4404-9074-59AB789D5FDA}"/>
              </a:ext>
            </a:extLst>
          </p:cNvPr>
          <p:cNvSpPr/>
          <p:nvPr/>
        </p:nvSpPr>
        <p:spPr>
          <a:xfrm>
            <a:off x="332600" y="6260380"/>
            <a:ext cx="408354" cy="41798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718" dirty="0"/>
              <a:t>A</a:t>
            </a:r>
            <a:endParaRPr kumimoji="1" lang="ja-JP" altLang="en-US" sz="1718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103ED3-4A31-4274-9818-95669106378D}"/>
              </a:ext>
            </a:extLst>
          </p:cNvPr>
          <p:cNvSpPr txBox="1"/>
          <p:nvPr/>
        </p:nvSpPr>
        <p:spPr>
          <a:xfrm>
            <a:off x="306159" y="1678245"/>
            <a:ext cx="2688241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Can I help you?</a:t>
            </a:r>
          </a:p>
          <a:p>
            <a:r>
              <a:rPr kumimoji="1" lang="ja-JP" altLang="en-US" sz="1336" dirty="0">
                <a:latin typeface="Comic Sans MS" panose="030F0702030302020204" pitchFamily="66" charset="0"/>
              </a:rPr>
              <a:t>いかがなさいましたか？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6EF870-F5A2-4370-B18D-588945E20CA4}"/>
              </a:ext>
            </a:extLst>
          </p:cNvPr>
          <p:cNvSpPr txBox="1"/>
          <p:nvPr/>
        </p:nvSpPr>
        <p:spPr>
          <a:xfrm>
            <a:off x="307617" y="2115041"/>
            <a:ext cx="2060441" cy="51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What’s the matter?</a:t>
            </a:r>
          </a:p>
          <a:p>
            <a:r>
              <a:rPr lang="ja-JP" altLang="en-US" sz="1400" b="0" i="0" dirty="0">
                <a:solidFill>
                  <a:srgbClr val="222222"/>
                </a:solidFill>
                <a:effectLst/>
                <a:latin typeface="Source Han Sans"/>
              </a:rPr>
              <a:t>どうされましたか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1025F7D-EFC2-4390-9F52-D8B0E8B05D77}"/>
              </a:ext>
            </a:extLst>
          </p:cNvPr>
          <p:cNvSpPr txBox="1"/>
          <p:nvPr/>
        </p:nvSpPr>
        <p:spPr>
          <a:xfrm>
            <a:off x="306159" y="2557679"/>
            <a:ext cx="2369659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Do you need some help?</a:t>
            </a:r>
          </a:p>
          <a:p>
            <a:r>
              <a:rPr kumimoji="1" lang="ja-JP" altLang="en-US" sz="1336" dirty="0">
                <a:latin typeface="Comic Sans MS" panose="030F0702030302020204" pitchFamily="66" charset="0"/>
              </a:rPr>
              <a:t>助けが必要ですか？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6755D5-6B71-45F2-9507-C5DB73FB53B3}"/>
              </a:ext>
            </a:extLst>
          </p:cNvPr>
          <p:cNvSpPr txBox="1"/>
          <p:nvPr/>
        </p:nvSpPr>
        <p:spPr>
          <a:xfrm>
            <a:off x="332600" y="3001915"/>
            <a:ext cx="2060441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Shall I ~~ ?</a:t>
            </a:r>
          </a:p>
          <a:p>
            <a:r>
              <a:rPr kumimoji="1" lang="en-US" altLang="ja-JP" sz="1336" dirty="0">
                <a:latin typeface="Comic Sans MS" panose="030F0702030302020204" pitchFamily="66" charset="0"/>
              </a:rPr>
              <a:t>OO</a:t>
            </a:r>
            <a:r>
              <a:rPr kumimoji="1" lang="ja-JP" altLang="en-US" sz="1336" dirty="0">
                <a:latin typeface="Comic Sans MS" panose="030F0702030302020204" pitchFamily="66" charset="0"/>
              </a:rPr>
              <a:t>しましょうか？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CE46A54-B75C-43BE-B7D3-B208F09E7CE7}"/>
              </a:ext>
            </a:extLst>
          </p:cNvPr>
          <p:cNvSpPr txBox="1"/>
          <p:nvPr/>
        </p:nvSpPr>
        <p:spPr>
          <a:xfrm>
            <a:off x="3135560" y="1697179"/>
            <a:ext cx="2477593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I have a problem.</a:t>
            </a:r>
          </a:p>
          <a:p>
            <a:r>
              <a:rPr kumimoji="1" lang="ja-JP" altLang="en-US" sz="1336" dirty="0">
                <a:latin typeface="Comic Sans MS" panose="030F0702030302020204" pitchFamily="66" charset="0"/>
              </a:rPr>
              <a:t>私は問題があります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6D527CD-3C49-468D-9CC9-3C0EF6D5D743}"/>
              </a:ext>
            </a:extLst>
          </p:cNvPr>
          <p:cNvSpPr txBox="1"/>
          <p:nvPr/>
        </p:nvSpPr>
        <p:spPr>
          <a:xfrm>
            <a:off x="3135558" y="2169988"/>
            <a:ext cx="1710093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I’m in trouble.</a:t>
            </a:r>
          </a:p>
          <a:p>
            <a:r>
              <a:rPr kumimoji="1" lang="ja-JP" altLang="en-US" sz="1336" dirty="0">
                <a:latin typeface="Comic Sans MS" panose="030F0702030302020204" pitchFamily="66" charset="0"/>
              </a:rPr>
              <a:t>私は困っています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880E150-440F-494A-8695-8C1D2CA16853}"/>
              </a:ext>
            </a:extLst>
          </p:cNvPr>
          <p:cNvSpPr txBox="1"/>
          <p:nvPr/>
        </p:nvSpPr>
        <p:spPr>
          <a:xfrm>
            <a:off x="3097351" y="2675512"/>
            <a:ext cx="1820616" cy="50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336" dirty="0">
                <a:latin typeface="Comic Sans MS" panose="030F0702030302020204" pitchFamily="66" charset="0"/>
              </a:rPr>
              <a:t>I appreciate it.</a:t>
            </a:r>
          </a:p>
          <a:p>
            <a:r>
              <a:rPr kumimoji="1" lang="ja-JP" altLang="en-US" sz="1336" dirty="0">
                <a:latin typeface="Comic Sans MS" panose="030F0702030302020204" pitchFamily="66" charset="0"/>
              </a:rPr>
              <a:t>それは有り難いです。</a:t>
            </a:r>
            <a:endParaRPr kumimoji="1" lang="en-US" altLang="ja-JP" sz="1336" dirty="0">
              <a:latin typeface="Comic Sans MS" panose="030F0702030302020204" pitchFamily="66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A28E2EE-150A-4C7A-A906-21F74123D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80" y="1485058"/>
            <a:ext cx="603214" cy="18337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59AB5CF-AE50-46F4-9A52-C1BBF383BD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558" y="1467861"/>
            <a:ext cx="1782409" cy="21974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2046F60-7AA4-47D1-9C04-91F70CA5F3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391" y="1452312"/>
            <a:ext cx="1858534" cy="119360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CF2E54E-3A41-4A5A-976E-BB9E7935D77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4987" b="1"/>
          <a:stretch/>
        </p:blipFill>
        <p:spPr>
          <a:xfrm>
            <a:off x="5305391" y="2628454"/>
            <a:ext cx="1858534" cy="65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4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256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Source Han Sans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3</cp:revision>
  <cp:lastPrinted>2023-02-14T02:46:46Z</cp:lastPrinted>
  <dcterms:created xsi:type="dcterms:W3CDTF">2023-02-14T02:06:37Z</dcterms:created>
  <dcterms:modified xsi:type="dcterms:W3CDTF">2023-02-21T04:19:42Z</dcterms:modified>
</cp:coreProperties>
</file>