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AEAD5D-7331-D62F-129C-1C30DF5CDE7F}" v="850" dt="2022-12-07T07:55:21.630"/>
    <p1510:client id="{6922B0C0-3E39-470A-BCF5-A7A9D44E8BF7}" v="132" dt="2022-12-06T07:26:54.751"/>
    <p1510:client id="{9933CBF7-6637-0769-A3A8-1548CCDC2BDB}" v="426" dt="2022-12-08T05:49:24.191"/>
    <p1510:client id="{FBEECBFA-4AF3-9634-3394-DEEA5CA8D382}" v="14" dt="2022-12-09T00:55:08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40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78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2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2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02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9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91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68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57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8AD9670E-192F-AA54-C33A-F11E27C87F61}"/>
              </a:ext>
            </a:extLst>
          </p:cNvPr>
          <p:cNvSpPr/>
          <p:nvPr/>
        </p:nvSpPr>
        <p:spPr>
          <a:xfrm>
            <a:off x="7560378" y="965718"/>
            <a:ext cx="2826925" cy="278518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2D3E88D-15B3-614F-7068-DBB69356F098}"/>
              </a:ext>
            </a:extLst>
          </p:cNvPr>
          <p:cNvSpPr/>
          <p:nvPr/>
        </p:nvSpPr>
        <p:spPr>
          <a:xfrm>
            <a:off x="5753646" y="517849"/>
            <a:ext cx="2756967" cy="278518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382" y="932588"/>
            <a:ext cx="5115338" cy="762579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latin typeface="Comic Sans MS"/>
                <a:cs typeface="Calibri Light"/>
              </a:rPr>
              <a:t>LGBTQ &amp; Pronouns</a:t>
            </a:r>
            <a:endParaRPr lang="en-US" sz="5400" dirty="0">
              <a:latin typeface="Comic Sans M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450946-5424-5BB3-89EF-02B9AD26178C}"/>
              </a:ext>
            </a:extLst>
          </p:cNvPr>
          <p:cNvSpPr txBox="1"/>
          <p:nvPr/>
        </p:nvSpPr>
        <p:spPr>
          <a:xfrm>
            <a:off x="6311230" y="4027202"/>
            <a:ext cx="3985427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omic Sans MS"/>
              </a:rPr>
              <a:t>  How do I use "they"?</a:t>
            </a:r>
          </a:p>
          <a:p>
            <a:endParaRPr lang="en-US" sz="1600" dirty="0">
              <a:latin typeface="Comic Sans MS"/>
            </a:endParaRPr>
          </a:p>
          <a:p>
            <a:r>
              <a:rPr lang="ja-JP" altLang="en-US" sz="1600">
                <a:latin typeface="Comic Sans MS"/>
                <a:ea typeface="游ゴシック"/>
              </a:rPr>
              <a:t>例 </a:t>
            </a:r>
            <a:r>
              <a:rPr lang="en-US" sz="1600" u="sng" dirty="0">
                <a:latin typeface="Comic Sans MS"/>
              </a:rPr>
              <a:t>They</a:t>
            </a:r>
            <a:r>
              <a:rPr lang="en-US" sz="1600" dirty="0">
                <a:latin typeface="Comic Sans MS"/>
              </a:rPr>
              <a:t> are my friend. </a:t>
            </a:r>
          </a:p>
          <a:p>
            <a:r>
              <a:rPr lang="en-US" sz="1600" dirty="0">
                <a:latin typeface="Comic Sans MS"/>
              </a:rPr>
              <a:t>　 </a:t>
            </a:r>
            <a:r>
              <a:rPr lang="en-US" sz="1600" u="sng" dirty="0">
                <a:latin typeface="Comic Sans MS"/>
              </a:rPr>
              <a:t>They</a:t>
            </a:r>
            <a:r>
              <a:rPr lang="en-US" sz="1600" dirty="0">
                <a:latin typeface="Comic Sans MS"/>
              </a:rPr>
              <a:t> like baseball.</a:t>
            </a:r>
          </a:p>
          <a:p>
            <a:r>
              <a:rPr lang="en-US" sz="1600" dirty="0">
                <a:latin typeface="Comic Sans MS"/>
              </a:rPr>
              <a:t>　 </a:t>
            </a:r>
            <a:r>
              <a:rPr lang="en-US" sz="1600" u="sng" dirty="0">
                <a:latin typeface="Comic Sans MS"/>
              </a:rPr>
              <a:t>Their</a:t>
            </a:r>
            <a:r>
              <a:rPr lang="en-US" sz="1600" dirty="0">
                <a:latin typeface="Comic Sans MS"/>
              </a:rPr>
              <a:t> shirt is purple.</a:t>
            </a:r>
          </a:p>
          <a:p>
            <a:r>
              <a:rPr lang="en-US" sz="1600" dirty="0">
                <a:latin typeface="Comic Sans MS"/>
              </a:rPr>
              <a:t>　 I want to play with </a:t>
            </a:r>
            <a:r>
              <a:rPr lang="en-US" sz="1600" u="sng" dirty="0">
                <a:latin typeface="Comic Sans MS"/>
              </a:rPr>
              <a:t>them</a:t>
            </a:r>
            <a:r>
              <a:rPr lang="en-US" sz="1600" dirty="0">
                <a:latin typeface="Comic Sans MS"/>
              </a:rPr>
              <a:t>. 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DD3554F-672B-3D5E-0061-9F222EF009A1}"/>
              </a:ext>
            </a:extLst>
          </p:cNvPr>
          <p:cNvGrpSpPr/>
          <p:nvPr/>
        </p:nvGrpSpPr>
        <p:grpSpPr>
          <a:xfrm>
            <a:off x="1387913" y="4427577"/>
            <a:ext cx="3323996" cy="2162133"/>
            <a:chOff x="564160" y="3566961"/>
            <a:chExt cx="3463911" cy="2568013"/>
          </a:xfrm>
        </p:grpSpPr>
        <p:pic>
          <p:nvPicPr>
            <p:cNvPr id="99" name="Picture 99" descr="Icon&#10;&#10;Description automatically generated">
              <a:extLst>
                <a:ext uri="{FF2B5EF4-FFF2-40B4-BE49-F238E27FC236}">
                  <a16:creationId xmlns:a16="http://schemas.microsoft.com/office/drawing/2014/main" id="{2F43EB47-C9AE-558D-7ED2-78E9EFF212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64160" y="3617499"/>
              <a:ext cx="3361426" cy="2517475"/>
            </a:xfrm>
            <a:prstGeom prst="rect">
              <a:avLst/>
            </a:prstGeom>
          </p:spPr>
        </p:pic>
        <p:pic>
          <p:nvPicPr>
            <p:cNvPr id="100" name="Picture 100">
              <a:extLst>
                <a:ext uri="{FF2B5EF4-FFF2-40B4-BE49-F238E27FC236}">
                  <a16:creationId xmlns:a16="http://schemas.microsoft.com/office/drawing/2014/main" id="{DB415C20-700E-924F-EF44-E76161C318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10198" y="4089718"/>
              <a:ext cx="684767" cy="1483743"/>
            </a:xfrm>
            <a:prstGeom prst="rect">
              <a:avLst/>
            </a:prstGeom>
          </p:spPr>
        </p:pic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1B51CAC5-D1CE-FD8F-751A-382D4B12F8BD}"/>
                </a:ext>
              </a:extLst>
            </p:cNvPr>
            <p:cNvSpPr txBox="1"/>
            <p:nvPr/>
          </p:nvSpPr>
          <p:spPr>
            <a:xfrm>
              <a:off x="715573" y="5594171"/>
              <a:ext cx="523212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he</a:t>
              </a:r>
              <a:endParaRPr lang="en-US" sz="1600" dirty="0">
                <a:latin typeface="Comic Sans MS"/>
              </a:endParaRP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01FD3A94-5134-73C4-61F7-111ECF498BD8}"/>
                </a:ext>
              </a:extLst>
            </p:cNvPr>
            <p:cNvSpPr txBox="1"/>
            <p:nvPr/>
          </p:nvSpPr>
          <p:spPr>
            <a:xfrm>
              <a:off x="1909766" y="5585512"/>
              <a:ext cx="710116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they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00DB0AA-41EE-4C51-1084-8971712B41B4}"/>
                </a:ext>
              </a:extLst>
            </p:cNvPr>
            <p:cNvSpPr txBox="1"/>
            <p:nvPr/>
          </p:nvSpPr>
          <p:spPr>
            <a:xfrm>
              <a:off x="3289200" y="5588323"/>
              <a:ext cx="738871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she</a:t>
              </a:r>
              <a:endParaRPr lang="en-US" sz="1400" dirty="0">
                <a:latin typeface="Comic Sans MS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AB8C693-DF92-E3D9-E2E3-4A3C3E24F897}"/>
                </a:ext>
              </a:extLst>
            </p:cNvPr>
            <p:cNvSpPr txBox="1"/>
            <p:nvPr/>
          </p:nvSpPr>
          <p:spPr>
            <a:xfrm>
              <a:off x="672440" y="3667605"/>
              <a:ext cx="695740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man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016CA80-2D75-4FA5-18F1-351963107CA1}"/>
                </a:ext>
              </a:extLst>
            </p:cNvPr>
            <p:cNvSpPr txBox="1"/>
            <p:nvPr/>
          </p:nvSpPr>
          <p:spPr>
            <a:xfrm>
              <a:off x="3015949" y="3624471"/>
              <a:ext cx="911400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woman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B49FA80-0C2B-9A52-1BB5-E56AEA04A32A}"/>
                </a:ext>
              </a:extLst>
            </p:cNvPr>
            <p:cNvSpPr txBox="1"/>
            <p:nvPr/>
          </p:nvSpPr>
          <p:spPr>
            <a:xfrm>
              <a:off x="1563835" y="3566961"/>
              <a:ext cx="1256456" cy="365554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 dirty="0">
                  <a:latin typeface="Comic Sans MS"/>
                  <a:cs typeface="Calibri"/>
                </a:rPr>
                <a:t>non-binary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D76D320-100C-5B0A-A2C6-B858B991C8B0}"/>
              </a:ext>
            </a:extLst>
          </p:cNvPr>
          <p:cNvSpPr txBox="1"/>
          <p:nvPr/>
        </p:nvSpPr>
        <p:spPr>
          <a:xfrm>
            <a:off x="1680503" y="3977721"/>
            <a:ext cx="2753943" cy="369332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  <a:extLst>
              <a:ext uri="{C807C97D-BFC1-408E-A445-0C87EB9F89A2}">
                <ask:lineSketchStyleProps xmlns:ask="http://schemas.microsoft.com/office/drawing/2018/sketchyshapes">
                  <ask:type>
                    <ask:lineSketchFreehand/>
                  </ask:type>
                </ask:lineSketchStyleProps>
              </a:ext>
            </a:extLst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-JP" altLang="en-US">
                <a:ea typeface="游ゴシック"/>
                <a:cs typeface="Calibri"/>
              </a:rPr>
              <a:t>ジェンダースペクトラム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C51D32-6BF5-86E4-2AB5-D8ADC1BAB9BA}"/>
              </a:ext>
            </a:extLst>
          </p:cNvPr>
          <p:cNvSpPr txBox="1"/>
          <p:nvPr/>
        </p:nvSpPr>
        <p:spPr>
          <a:xfrm>
            <a:off x="116377" y="4533654"/>
            <a:ext cx="186383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" altLang="en-US" sz="1200">
                <a:latin typeface="Consolas"/>
                <a:ea typeface="+mn-lt"/>
                <a:cs typeface="+mn-lt"/>
              </a:rPr>
              <a:t>アイデンティティ</a:t>
            </a:r>
            <a:endParaRPr lang="en-US" sz="12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A61FA5-6D01-1D8C-510D-50FC3F157D6A}"/>
              </a:ext>
            </a:extLst>
          </p:cNvPr>
          <p:cNvSpPr txBox="1"/>
          <p:nvPr/>
        </p:nvSpPr>
        <p:spPr>
          <a:xfrm>
            <a:off x="691717" y="6135270"/>
            <a:ext cx="8196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" altLang="en-US" sz="1400">
                <a:ea typeface="+mn-lt"/>
                <a:cs typeface="+mn-lt"/>
              </a:rPr>
              <a:t>代名詞</a:t>
            </a:r>
            <a:endParaRPr lang="en-US">
              <a:cs typeface="Calibri" panose="020F0502020204030204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CADCDE-3F71-0AD6-D5FB-D0EEBE52364E}"/>
              </a:ext>
            </a:extLst>
          </p:cNvPr>
          <p:cNvSpPr txBox="1"/>
          <p:nvPr/>
        </p:nvSpPr>
        <p:spPr>
          <a:xfrm>
            <a:off x="1982871" y="2754365"/>
            <a:ext cx="4014954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latin typeface="Comic Sans MS"/>
              </a:rPr>
              <a:t>Non-binary means "gender neutral," or </a:t>
            </a:r>
            <a:r>
              <a:rPr lang="ja" altLang="en-US" sz="1600">
                <a:latin typeface="Comic Sans MS"/>
                <a:ea typeface="+mn-lt"/>
                <a:cs typeface="+mn-lt"/>
              </a:rPr>
              <a:t>性別なし, </a:t>
            </a:r>
            <a:r>
              <a:rPr lang="ja" sz="1600">
                <a:ea typeface="+mn-lt"/>
                <a:cs typeface="+mn-lt"/>
              </a:rPr>
              <a:t>中性</a:t>
            </a:r>
            <a:r>
              <a:rPr lang="ja" sz="1600">
                <a:latin typeface="Calibri"/>
                <a:ea typeface="+mn-lt"/>
                <a:cs typeface="+mn-lt"/>
              </a:rPr>
              <a:t>.</a:t>
            </a:r>
            <a:r>
              <a:rPr lang="ja" altLang="en-US" sz="1600">
                <a:latin typeface="Comic Sans MS"/>
                <a:ea typeface="+mn-lt"/>
                <a:cs typeface="+mn-lt"/>
              </a:rPr>
              <a:t> </a:t>
            </a:r>
            <a:endParaRPr lang="en-US" sz="1600">
              <a:latin typeface="Comic Sans MS"/>
            </a:endParaRPr>
          </a:p>
          <a:p>
            <a:pPr algn="ctr"/>
            <a:endParaRPr lang="ja" altLang="en-US" sz="1600" dirty="0">
              <a:latin typeface="Comic Sans MS"/>
              <a:ea typeface="游ゴシック"/>
              <a:cs typeface="Calibri"/>
            </a:endParaRPr>
          </a:p>
          <a:p>
            <a:endParaRPr lang="en-US" dirty="0">
              <a:latin typeface="Comic Sans MS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7FCA199-A577-186C-F220-6E21C1DBAB02}"/>
              </a:ext>
            </a:extLst>
          </p:cNvPr>
          <p:cNvSpPr txBox="1">
            <a:spLocks/>
          </p:cNvSpPr>
          <p:nvPr/>
        </p:nvSpPr>
        <p:spPr>
          <a:xfrm rot="20580000">
            <a:off x="325085" y="485225"/>
            <a:ext cx="1563538" cy="5630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>
                <a:latin typeface="Comic Sans MS"/>
                <a:ea typeface="游ゴシック"/>
                <a:cs typeface="Calibri"/>
              </a:rPr>
              <a:t>英語で！</a:t>
            </a:r>
            <a:endParaRPr lang="en-US" sz="2800" dirty="0">
              <a:latin typeface="Comic Sans MS"/>
            </a:endParaRPr>
          </a:p>
        </p:txBody>
      </p:sp>
      <p:pic>
        <p:nvPicPr>
          <p:cNvPr id="18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DEAD892F-3426-DE2C-04BE-F284A9A971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3333" y="1474577"/>
            <a:ext cx="777636" cy="1277789"/>
          </a:xfrm>
          <a:prstGeom prst="rect">
            <a:avLst/>
          </a:prstGeom>
        </p:spPr>
      </p:pic>
      <p:pic>
        <p:nvPicPr>
          <p:cNvPr id="19" name="Picture 19" descr="A picture containing text&#10;&#10;Description automatically generated">
            <a:extLst>
              <a:ext uri="{FF2B5EF4-FFF2-40B4-BE49-F238E27FC236}">
                <a16:creationId xmlns:a16="http://schemas.microsoft.com/office/drawing/2014/main" id="{8BFD726E-F3A8-B9C7-2B3C-48D062258D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9815" y="1533884"/>
            <a:ext cx="1022950" cy="1216684"/>
          </a:xfrm>
          <a:prstGeom prst="rect">
            <a:avLst/>
          </a:prstGeom>
        </p:spPr>
      </p:pic>
      <p:pic>
        <p:nvPicPr>
          <p:cNvPr id="21" name="Picture 21" descr="Logo&#10;&#10;Description automatically generated">
            <a:extLst>
              <a:ext uri="{FF2B5EF4-FFF2-40B4-BE49-F238E27FC236}">
                <a16:creationId xmlns:a16="http://schemas.microsoft.com/office/drawing/2014/main" id="{96CAF5DD-4CCB-1A03-D4DF-0B3D7DAD0A5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7621436" y="1387246"/>
            <a:ext cx="759127" cy="2099432"/>
          </a:xfrm>
          <a:prstGeom prst="rect">
            <a:avLst/>
          </a:prstGeom>
        </p:spPr>
      </p:pic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23A51B85-638B-42E5-F51F-85B2F7E56C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 flipV="1">
            <a:off x="7459971" y="637807"/>
            <a:ext cx="802260" cy="2113131"/>
          </a:xfrm>
          <a:prstGeom prst="rect">
            <a:avLst/>
          </a:prstGeom>
        </p:spPr>
      </p:pic>
      <p:sp>
        <p:nvSpPr>
          <p:cNvPr id="24" name="Subtitle 2">
            <a:extLst>
              <a:ext uri="{FF2B5EF4-FFF2-40B4-BE49-F238E27FC236}">
                <a16:creationId xmlns:a16="http://schemas.microsoft.com/office/drawing/2014/main" id="{B00F583A-29B7-0652-2841-853F4D8340B8}"/>
              </a:ext>
            </a:extLst>
          </p:cNvPr>
          <p:cNvSpPr txBox="1">
            <a:spLocks/>
          </p:cNvSpPr>
          <p:nvPr/>
        </p:nvSpPr>
        <p:spPr>
          <a:xfrm>
            <a:off x="7135618" y="1508096"/>
            <a:ext cx="1655411" cy="52576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omic Sans MS"/>
                <a:cs typeface="Calibri"/>
              </a:rPr>
              <a:t>What pronoun do you use?</a:t>
            </a:r>
            <a:endParaRPr lang="en-US" sz="1200" dirty="0">
              <a:latin typeface="Comic Sans MS"/>
            </a:endParaRP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4AD077C0-0345-0205-BC65-E19F0F1C41B4}"/>
              </a:ext>
            </a:extLst>
          </p:cNvPr>
          <p:cNvSpPr txBox="1">
            <a:spLocks/>
          </p:cNvSpPr>
          <p:nvPr/>
        </p:nvSpPr>
        <p:spPr>
          <a:xfrm>
            <a:off x="7032528" y="2329688"/>
            <a:ext cx="1725401" cy="3438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omic Sans MS"/>
                <a:cs typeface="Calibri"/>
              </a:rPr>
              <a:t>I use "they"!</a:t>
            </a:r>
          </a:p>
        </p:txBody>
      </p:sp>
      <p:pic>
        <p:nvPicPr>
          <p:cNvPr id="27" name="Picture 18" descr="A picture containing text&#10;&#10;Description automatically generated">
            <a:extLst>
              <a:ext uri="{FF2B5EF4-FFF2-40B4-BE49-F238E27FC236}">
                <a16:creationId xmlns:a16="http://schemas.microsoft.com/office/drawing/2014/main" id="{BE5CCCA2-16F3-2A48-03E0-41529703D6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6402" y="4151950"/>
            <a:ext cx="915887" cy="1475887"/>
          </a:xfrm>
          <a:prstGeom prst="rect">
            <a:avLst/>
          </a:prstGeom>
        </p:spPr>
      </p:pic>
      <p:sp>
        <p:nvSpPr>
          <p:cNvPr id="30" name="Subtitle 2">
            <a:extLst>
              <a:ext uri="{FF2B5EF4-FFF2-40B4-BE49-F238E27FC236}">
                <a16:creationId xmlns:a16="http://schemas.microsoft.com/office/drawing/2014/main" id="{63844FA8-2F0F-20C9-2227-7AB498A1DE46}"/>
              </a:ext>
            </a:extLst>
          </p:cNvPr>
          <p:cNvSpPr txBox="1">
            <a:spLocks/>
          </p:cNvSpPr>
          <p:nvPr/>
        </p:nvSpPr>
        <p:spPr>
          <a:xfrm>
            <a:off x="2263186" y="2132836"/>
            <a:ext cx="3331952" cy="7212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Comic Sans MS"/>
                <a:cs typeface="Calibri"/>
              </a:rPr>
              <a:t>Non-binary (</a:t>
            </a:r>
            <a:r>
              <a:rPr lang="ja" altLang="en-US" sz="1600">
                <a:latin typeface="Consolas"/>
                <a:ea typeface="游ゴシック"/>
                <a:cs typeface="Calibri"/>
              </a:rPr>
              <a:t>ノンバイナリー) </a:t>
            </a:r>
            <a:r>
              <a:rPr lang="en-US" sz="1600" dirty="0">
                <a:latin typeface="Comic Sans MS"/>
                <a:cs typeface="Calibri"/>
              </a:rPr>
              <a:t>is a gender, like men and women.</a:t>
            </a:r>
          </a:p>
        </p:txBody>
      </p:sp>
      <p:pic>
        <p:nvPicPr>
          <p:cNvPr id="32" name="Picture 32" descr="A picture containing text&#10;&#10;Description automatically generated">
            <a:extLst>
              <a:ext uri="{FF2B5EF4-FFF2-40B4-BE49-F238E27FC236}">
                <a16:creationId xmlns:a16="http://schemas.microsoft.com/office/drawing/2014/main" id="{05144FF7-AB3E-AB04-72A3-CD2716A045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759" y="2607566"/>
            <a:ext cx="773503" cy="1095646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2F3D6E1E-642E-C1AB-8738-043EA93EF3AB}"/>
              </a:ext>
            </a:extLst>
          </p:cNvPr>
          <p:cNvGrpSpPr/>
          <p:nvPr/>
        </p:nvGrpSpPr>
        <p:grpSpPr>
          <a:xfrm>
            <a:off x="590138" y="1721085"/>
            <a:ext cx="1463616" cy="1049549"/>
            <a:chOff x="964721" y="1782790"/>
            <a:chExt cx="1463616" cy="1049549"/>
          </a:xfrm>
        </p:grpSpPr>
        <p:pic>
          <p:nvPicPr>
            <p:cNvPr id="31" name="Picture 31" descr="Icon&#10;&#10;Description automatically generated">
              <a:extLst>
                <a:ext uri="{FF2B5EF4-FFF2-40B4-BE49-F238E27FC236}">
                  <a16:creationId xmlns:a16="http://schemas.microsoft.com/office/drawing/2014/main" id="{742173AD-56C5-B1E3-4ADA-E7CBCC88265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964721" y="1782790"/>
              <a:ext cx="1463616" cy="1049549"/>
            </a:xfrm>
            <a:prstGeom prst="rect">
              <a:avLst/>
            </a:prstGeom>
          </p:spPr>
        </p:pic>
        <p:sp>
          <p:nvSpPr>
            <p:cNvPr id="33" name="Subtitle 2">
              <a:extLst>
                <a:ext uri="{FF2B5EF4-FFF2-40B4-BE49-F238E27FC236}">
                  <a16:creationId xmlns:a16="http://schemas.microsoft.com/office/drawing/2014/main" id="{86D55F00-D9E7-8820-53F6-F8630A6C12D1}"/>
                </a:ext>
              </a:extLst>
            </p:cNvPr>
            <p:cNvSpPr txBox="1">
              <a:spLocks/>
            </p:cNvSpPr>
            <p:nvPr/>
          </p:nvSpPr>
          <p:spPr>
            <a:xfrm>
              <a:off x="1071458" y="1997425"/>
              <a:ext cx="1267223" cy="612025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marL="0" indent="0" algn="ctr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None/>
                <a:defRPr sz="3467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60380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889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320759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981139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641519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3301898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962278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4622658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5283037" indent="0" algn="ctr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None/>
                <a:defRPr sz="231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>
                  <a:latin typeface="Comic Sans MS"/>
                  <a:cs typeface="Calibri"/>
                </a:rPr>
                <a:t>What's </a:t>
              </a:r>
              <a:endParaRPr lang="en-US" dirty="0">
                <a:latin typeface="Calibri" panose="020F0502020204030204"/>
                <a:cs typeface="Calibri"/>
              </a:endParaRPr>
            </a:p>
            <a:p>
              <a:r>
                <a:rPr lang="en-US" sz="1200" dirty="0">
                  <a:latin typeface="Comic Sans MS"/>
                  <a:cs typeface="Calibri"/>
                </a:rPr>
                <a:t>"non-binary"?</a:t>
              </a:r>
              <a:endParaRPr lang="en-US" sz="3450" dirty="0">
                <a:cs typeface="Calibri" panose="020F0502020204030204"/>
              </a:endParaRPr>
            </a:p>
          </p:txBody>
        </p:sp>
      </p:grpSp>
      <p:pic>
        <p:nvPicPr>
          <p:cNvPr id="36" name="Picture 36" descr="A picture containing text&#10;&#10;Description automatically generated">
            <a:extLst>
              <a:ext uri="{FF2B5EF4-FFF2-40B4-BE49-F238E27FC236}">
                <a16:creationId xmlns:a16="http://schemas.microsoft.com/office/drawing/2014/main" id="{86A990FF-E331-8F80-AFBB-CD8D08F65C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860000">
            <a:off x="3205126" y="260466"/>
            <a:ext cx="787879" cy="813623"/>
          </a:xfrm>
          <a:prstGeom prst="rect">
            <a:avLst/>
          </a:prstGeom>
        </p:spPr>
      </p:pic>
      <p:pic>
        <p:nvPicPr>
          <p:cNvPr id="37" name="Picture 37" descr="A picture containing logo&#10;&#10;Description automatically generated">
            <a:extLst>
              <a:ext uri="{FF2B5EF4-FFF2-40B4-BE49-F238E27FC236}">
                <a16:creationId xmlns:a16="http://schemas.microsoft.com/office/drawing/2014/main" id="{6AB399B7-8DE7-3705-E352-325DE76065A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-1020000" flipH="1">
            <a:off x="2344409" y="197220"/>
            <a:ext cx="692990" cy="802257"/>
          </a:xfrm>
          <a:prstGeom prst="rect">
            <a:avLst/>
          </a:prstGeom>
        </p:spPr>
      </p:pic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9607DF7A-F496-1967-9D7E-D0A9F15510BF}"/>
              </a:ext>
            </a:extLst>
          </p:cNvPr>
          <p:cNvSpPr/>
          <p:nvPr/>
        </p:nvSpPr>
        <p:spPr>
          <a:xfrm>
            <a:off x="5095747" y="3804351"/>
            <a:ext cx="4629508" cy="2918603"/>
          </a:xfrm>
          <a:prstGeom prst="roundRect">
            <a:avLst/>
          </a:prstGeom>
          <a:noFill/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9FE77EB-187B-F4AF-BF1C-B24D501785F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0459" y="5584165"/>
            <a:ext cx="435987" cy="937405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17CCAA20-EA48-F395-DB60-4F8DCE36C5BE}"/>
              </a:ext>
            </a:extLst>
          </p:cNvPr>
          <p:cNvSpPr txBox="1">
            <a:spLocks/>
          </p:cNvSpPr>
          <p:nvPr/>
        </p:nvSpPr>
        <p:spPr>
          <a:xfrm>
            <a:off x="6276064" y="5189198"/>
            <a:ext cx="3351940" cy="134527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br>
              <a:rPr lang="en-US" altLang="ja-JP" sz="3450" dirty="0"/>
            </a:br>
            <a:r>
              <a:rPr lang="ja-JP" altLang="en-US" sz="1500">
                <a:latin typeface="Comic Sans MS"/>
                <a:ea typeface="+mn-lt"/>
                <a:cs typeface="+mn-lt"/>
              </a:rPr>
              <a:t>知らない人</a:t>
            </a:r>
            <a:r>
              <a:rPr lang="ja" altLang="en-US" sz="1500">
                <a:latin typeface="Comic Sans MS"/>
                <a:ea typeface="+mn-lt"/>
                <a:cs typeface="+mn-lt"/>
              </a:rPr>
              <a:t>の例</a:t>
            </a:r>
            <a:r>
              <a:rPr lang="ja-JP" altLang="en-US" sz="1500">
                <a:latin typeface="Comic Sans MS"/>
                <a:ea typeface="+mn-lt"/>
                <a:cs typeface="+mn-lt"/>
              </a:rPr>
              <a:t>: I have a new neighbor! I hope </a:t>
            </a:r>
            <a:r>
              <a:rPr lang="ja-JP" altLang="en-US" sz="1500" u="sng">
                <a:latin typeface="Comic Sans MS"/>
                <a:ea typeface="+mn-lt"/>
                <a:cs typeface="+mn-lt"/>
              </a:rPr>
              <a:t>they</a:t>
            </a:r>
            <a:r>
              <a:rPr lang="ja-JP" altLang="en-US" sz="1500">
                <a:latin typeface="Comic Sans MS"/>
                <a:ea typeface="+mn-lt"/>
                <a:cs typeface="+mn-lt"/>
              </a:rPr>
              <a:t> like Pokemon.</a:t>
            </a:r>
            <a:endParaRPr lang="en-US" altLang="ja-JP" sz="1300">
              <a:cs typeface="Calibri" panose="020F0502020204030204"/>
            </a:endParaRPr>
          </a:p>
          <a:p>
            <a:endParaRPr lang="ja-JP" altLang="en-US" sz="1200" dirty="0">
              <a:cs typeface="Calibri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94924EE-F5EF-CBCC-39CA-97B7E6295372}"/>
              </a:ext>
            </a:extLst>
          </p:cNvPr>
          <p:cNvSpPr txBox="1">
            <a:spLocks/>
          </p:cNvSpPr>
          <p:nvPr/>
        </p:nvSpPr>
        <p:spPr>
          <a:xfrm>
            <a:off x="7038063" y="2831311"/>
            <a:ext cx="1641034" cy="25259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4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038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2075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8113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641519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0189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27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622658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283037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31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latin typeface="Comic Sans MS"/>
                <a:cs typeface="Calibri"/>
              </a:rPr>
              <a:t>Or "he" or "she"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A8E462-FE4F-AF88-8DDA-88086842A7C1}"/>
              </a:ext>
            </a:extLst>
          </p:cNvPr>
          <p:cNvSpPr txBox="1"/>
          <p:nvPr/>
        </p:nvSpPr>
        <p:spPr>
          <a:xfrm>
            <a:off x="5665251" y="5884720"/>
            <a:ext cx="286405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  <a:latin typeface="Comic Sans MS"/>
              </a:rPr>
              <a:t>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3373FC76-8AE4-9115-E310-FF1E0E371EB6}"/>
              </a:ext>
            </a:extLst>
          </p:cNvPr>
          <p:cNvSpPr/>
          <p:nvPr/>
        </p:nvSpPr>
        <p:spPr>
          <a:xfrm>
            <a:off x="1912516" y="2757194"/>
            <a:ext cx="280468" cy="2799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C61FD87-AE11-8860-0DA6-39480401A109}"/>
              </a:ext>
            </a:extLst>
          </p:cNvPr>
          <p:cNvSpPr/>
          <p:nvPr/>
        </p:nvSpPr>
        <p:spPr>
          <a:xfrm>
            <a:off x="2041455" y="2196594"/>
            <a:ext cx="280468" cy="2799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86BCAF2-77E4-0CB1-A7A0-407361306EE3}"/>
              </a:ext>
            </a:extLst>
          </p:cNvPr>
          <p:cNvSpPr txBox="1"/>
          <p:nvPr/>
        </p:nvSpPr>
        <p:spPr>
          <a:xfrm>
            <a:off x="2058952" y="3103880"/>
            <a:ext cx="2489878" cy="86177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ja" altLang="en-US" sz="1600" dirty="0">
              <a:latin typeface="Comic Sans MS"/>
              <a:cs typeface="Calibri"/>
            </a:endParaRPr>
          </a:p>
          <a:p>
            <a:pPr algn="ctr"/>
            <a:r>
              <a:rPr lang="ja" altLang="en-US" sz="1600">
                <a:latin typeface="Comic Sans MS"/>
                <a:ea typeface="游ゴシック"/>
                <a:cs typeface="Calibri"/>
              </a:rPr>
              <a:t>Similar to "X-gender."</a:t>
            </a:r>
            <a:endParaRPr lang="ja" altLang="en-US" sz="1600" dirty="0">
              <a:latin typeface="Comic Sans MS"/>
              <a:ea typeface="游ゴシック"/>
              <a:cs typeface="Calibri"/>
            </a:endParaRPr>
          </a:p>
          <a:p>
            <a:endParaRPr lang="en-US" dirty="0">
              <a:latin typeface="Comic Sans MS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5A0923E-A590-0697-30DC-2CA666138440}"/>
              </a:ext>
            </a:extLst>
          </p:cNvPr>
          <p:cNvSpPr/>
          <p:nvPr/>
        </p:nvSpPr>
        <p:spPr>
          <a:xfrm>
            <a:off x="1819520" y="3386628"/>
            <a:ext cx="280468" cy="27991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C93D295-5E3C-1D56-87CA-296002C8F0A9}"/>
              </a:ext>
            </a:extLst>
          </p:cNvPr>
          <p:cNvSpPr txBox="1"/>
          <p:nvPr/>
        </p:nvSpPr>
        <p:spPr>
          <a:xfrm>
            <a:off x="3972180" y="1557841"/>
            <a:ext cx="81960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ja" altLang="en-US" sz="1400">
                <a:ea typeface="+mn-lt"/>
                <a:cs typeface="+mn-lt"/>
              </a:rPr>
              <a:t>代名詞</a:t>
            </a:r>
            <a:endParaRPr lang="en-US">
              <a:cs typeface="Calibri" panose="020F0502020204030204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A65D9EC-2CAA-59A7-550D-CD879A65889E}"/>
              </a:ext>
            </a:extLst>
          </p:cNvPr>
          <p:cNvSpPr txBox="1"/>
          <p:nvPr/>
        </p:nvSpPr>
        <p:spPr>
          <a:xfrm>
            <a:off x="7413410" y="176601"/>
            <a:ext cx="2516099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dirty="0">
                <a:ea typeface="+mn-lt"/>
                <a:cs typeface="+mn-lt"/>
              </a:rPr>
              <a:t>https://www.genderspectrum.org/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LGBTQ &amp; Pronouns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499</cp:revision>
  <dcterms:created xsi:type="dcterms:W3CDTF">2022-12-06T07:13:45Z</dcterms:created>
  <dcterms:modified xsi:type="dcterms:W3CDTF">2022-12-09T01:14:46Z</dcterms:modified>
</cp:coreProperties>
</file>