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66" r:id="rId4"/>
    <p:sldId id="267" r:id="rId5"/>
    <p:sldId id="281" r:id="rId6"/>
    <p:sldId id="260" r:id="rId7"/>
    <p:sldId id="261" r:id="rId8"/>
    <p:sldId id="262" r:id="rId9"/>
    <p:sldId id="263" r:id="rId10"/>
    <p:sldId id="264" r:id="rId11"/>
    <p:sldId id="265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6" d="100"/>
          <a:sy n="66" d="100"/>
        </p:scale>
        <p:origin x="67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E7FF3AB6-0F42-41F6-AA5A-6383B3D1E8B9}" type="datetimeFigureOut">
              <a:rPr kumimoji="1" lang="ja-JP" altLang="en-US" smtClean="0"/>
              <a:t>2023/2/3</a:t>
            </a:fld>
            <a:endParaRPr kumimoji="1" lang="ja-JP" alt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50079AA2-84E8-4D9A-809D-FAFB6AEB24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199668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F3AB6-0F42-41F6-AA5A-6383B3D1E8B9}" type="datetimeFigureOut">
              <a:rPr kumimoji="1" lang="ja-JP" altLang="en-US" smtClean="0"/>
              <a:t>2023/2/3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79AA2-84E8-4D9A-809D-FAFB6AEB24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95239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F3AB6-0F42-41F6-AA5A-6383B3D1E8B9}" type="datetimeFigureOut">
              <a:rPr kumimoji="1" lang="ja-JP" altLang="en-US" smtClean="0"/>
              <a:t>2023/2/3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79AA2-84E8-4D9A-809D-FAFB6AEB24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850253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F3AB6-0F42-41F6-AA5A-6383B3D1E8B9}" type="datetimeFigureOut">
              <a:rPr kumimoji="1" lang="ja-JP" altLang="en-US" smtClean="0"/>
              <a:t>2023/2/3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79AA2-84E8-4D9A-809D-FAFB6AEB24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078853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E7FF3AB6-0F42-41F6-AA5A-6383B3D1E8B9}" type="datetimeFigureOut">
              <a:rPr kumimoji="1" lang="ja-JP" altLang="en-US" smtClean="0"/>
              <a:t>2023/2/3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50079AA2-84E8-4D9A-809D-FAFB6AEB24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66361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F3AB6-0F42-41F6-AA5A-6383B3D1E8B9}" type="datetimeFigureOut">
              <a:rPr kumimoji="1" lang="ja-JP" altLang="en-US" smtClean="0"/>
              <a:t>2023/2/3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79AA2-84E8-4D9A-809D-FAFB6AEB24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58737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F3AB6-0F42-41F6-AA5A-6383B3D1E8B9}" type="datetimeFigureOut">
              <a:rPr kumimoji="1" lang="ja-JP" altLang="en-US" smtClean="0"/>
              <a:t>2023/2/3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79AA2-84E8-4D9A-809D-FAFB6AEB24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32865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F3AB6-0F42-41F6-AA5A-6383B3D1E8B9}" type="datetimeFigureOut">
              <a:rPr kumimoji="1" lang="ja-JP" altLang="en-US" smtClean="0"/>
              <a:t>2023/2/3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79AA2-84E8-4D9A-809D-FAFB6AEB24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31132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F3AB6-0F42-41F6-AA5A-6383B3D1E8B9}" type="datetimeFigureOut">
              <a:rPr kumimoji="1" lang="ja-JP" altLang="en-US" smtClean="0"/>
              <a:t>2023/2/3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79AA2-84E8-4D9A-809D-FAFB6AEB24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59580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F3AB6-0F42-41F6-AA5A-6383B3D1E8B9}" type="datetimeFigureOut">
              <a:rPr kumimoji="1" lang="ja-JP" altLang="en-US" smtClean="0"/>
              <a:t>2023/2/3</a:t>
            </a:fld>
            <a:endParaRPr kumimoji="1" lang="ja-JP" alt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kumimoji="1" lang="ja-JP" alt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0079AA2-84E8-4D9A-809D-FAFB6AEB24CB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9490611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E7FF3AB6-0F42-41F6-AA5A-6383B3D1E8B9}" type="datetimeFigureOut">
              <a:rPr kumimoji="1" lang="ja-JP" altLang="en-US" smtClean="0"/>
              <a:t>2023/2/3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0079AA2-84E8-4D9A-809D-FAFB6AEB24CB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1874309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E7FF3AB6-0F42-41F6-AA5A-6383B3D1E8B9}" type="datetimeFigureOut">
              <a:rPr kumimoji="1" lang="ja-JP" altLang="en-US" smtClean="0"/>
              <a:t>2023/2/3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50079AA2-84E8-4D9A-809D-FAFB6AEB24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544876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35C54CD-0071-4909-8220-120CD83974D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en-US" altLang="ja-JP" sz="8800" cap="none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Past Tense</a:t>
            </a:r>
            <a:endParaRPr kumimoji="1" lang="ja-JP" altLang="en-US" sz="8800" cap="none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76D482F2-5378-4D3B-8AA2-9CCAFED738A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kumimoji="1" lang="en-US" altLang="ja-JP" sz="2800" dirty="0"/>
              <a:t>Let’s practice some sentences!</a:t>
            </a:r>
            <a:endParaRPr kumimoji="1"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18228340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FFA6D95-F923-4EAF-A741-D30DBDB656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1" lang="en-US" altLang="ja-JP" dirty="0"/>
              <a:t>Question 4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09A90AF-576D-4C95-B368-D3C6FEE16E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4070" y="2103120"/>
            <a:ext cx="11330608" cy="4112286"/>
          </a:xfrm>
        </p:spPr>
        <p:txBody>
          <a:bodyPr>
            <a:normAutofit/>
          </a:bodyPr>
          <a:lstStyle/>
          <a:p>
            <a:r>
              <a:rPr lang="en-US" altLang="ja-JP" sz="48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I (go) to a festival during summer vacation.</a:t>
            </a:r>
          </a:p>
          <a:p>
            <a:pPr marL="0" indent="0">
              <a:buNone/>
            </a:pPr>
            <a:endParaRPr kumimoji="1" lang="en-US" altLang="ja-JP" sz="48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lang="en-US" altLang="ja-JP" sz="48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I </a:t>
            </a:r>
            <a:r>
              <a:rPr lang="en-US" altLang="ja-JP" sz="4800" b="1" u="sng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went</a:t>
            </a:r>
            <a:r>
              <a:rPr lang="en-US" altLang="ja-JP" sz="48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 to a festival during summer vacation.</a:t>
            </a:r>
            <a:endParaRPr kumimoji="1" lang="ja-JP" altLang="en-US" sz="48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23465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FFA6D95-F923-4EAF-A741-D30DBDB656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1" lang="en-US" altLang="ja-JP" dirty="0"/>
              <a:t>Question 5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09A90AF-576D-4C95-B368-D3C6FEE16E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4070" y="2103120"/>
            <a:ext cx="11330608" cy="4112286"/>
          </a:xfrm>
        </p:spPr>
        <p:txBody>
          <a:bodyPr>
            <a:normAutofit/>
          </a:bodyPr>
          <a:lstStyle/>
          <a:p>
            <a:r>
              <a:rPr lang="en-US" altLang="ja-JP" sz="5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I (come) to school by bike today.</a:t>
            </a:r>
          </a:p>
          <a:p>
            <a:pPr marL="0" indent="0">
              <a:buNone/>
            </a:pPr>
            <a:endParaRPr lang="en-US" altLang="ja-JP" sz="54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lang="en-US" altLang="ja-JP" sz="5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I</a:t>
            </a:r>
            <a:r>
              <a:rPr lang="en-US" altLang="ja-JP" sz="5400" b="1" u="sng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 came </a:t>
            </a:r>
            <a:r>
              <a:rPr lang="en-US" altLang="ja-JP" sz="5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to school by bike today.</a:t>
            </a:r>
          </a:p>
        </p:txBody>
      </p:sp>
    </p:spTree>
    <p:extLst>
      <p:ext uri="{BB962C8B-B14F-4D97-AF65-F5344CB8AC3E}">
        <p14:creationId xmlns:p14="http://schemas.microsoft.com/office/powerpoint/2010/main" val="33382464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35C54CD-0071-4909-8220-120CD83974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61707" y="2250290"/>
            <a:ext cx="9068586" cy="2590800"/>
          </a:xfrm>
        </p:spPr>
        <p:txBody>
          <a:bodyPr/>
          <a:lstStyle/>
          <a:p>
            <a:r>
              <a:rPr kumimoji="1" lang="en-IE" altLang="ja-JP" sz="8000" cap="none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Asking a question!</a:t>
            </a:r>
            <a:endParaRPr kumimoji="1" lang="ja-JP" altLang="en-US" sz="8000" cap="none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579745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FFA6D95-F923-4EAF-A741-D30DBDB656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Questions in the Past Tense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09A90AF-576D-4C95-B368-D3C6FEE16E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4070" y="2103120"/>
            <a:ext cx="11330608" cy="4112286"/>
          </a:xfrm>
        </p:spPr>
        <p:txBody>
          <a:bodyPr>
            <a:normAutofit/>
          </a:bodyPr>
          <a:lstStyle/>
          <a:p>
            <a:r>
              <a:rPr kumimoji="1" lang="en-US" altLang="ja-JP" sz="48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First, let’s review the present tense (</a:t>
            </a:r>
            <a:r>
              <a:rPr kumimoji="1" lang="ja-JP" altLang="en-US" sz="48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現在形）</a:t>
            </a:r>
            <a:endParaRPr kumimoji="1" lang="en-IE" altLang="ja-JP" sz="48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endParaRPr lang="en-IE" altLang="ja-JP" sz="48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kumimoji="1" lang="en-US" altLang="ja-JP" sz="48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How can we ask questions in the present tense?</a:t>
            </a:r>
          </a:p>
          <a:p>
            <a:endParaRPr lang="en-US" altLang="ja-JP" sz="5400" dirty="0">
              <a:solidFill>
                <a:srgbClr val="00B050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6606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FFA6D95-F923-4EAF-A741-D30DBDB656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Questions in the Present Tense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09A90AF-576D-4C95-B368-D3C6FEE16E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0696" y="1826895"/>
            <a:ext cx="11330608" cy="4488180"/>
          </a:xfrm>
        </p:spPr>
        <p:txBody>
          <a:bodyPr>
            <a:normAutofit/>
          </a:bodyPr>
          <a:lstStyle/>
          <a:p>
            <a:r>
              <a:rPr kumimoji="1" lang="en-US" altLang="ja-JP" sz="4800" b="1" u="sng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Yes/No Questions:</a:t>
            </a:r>
          </a:p>
          <a:p>
            <a:pPr lvl="1"/>
            <a:r>
              <a:rPr lang="en-US" altLang="ja-JP" sz="5400" dirty="0">
                <a:solidFill>
                  <a:srgbClr val="0070C0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Do …</a:t>
            </a:r>
          </a:p>
          <a:p>
            <a:pPr lvl="2"/>
            <a:r>
              <a:rPr kumimoji="1" lang="en-US" altLang="ja-JP" sz="5400" dirty="0">
                <a:solidFill>
                  <a:srgbClr val="00B050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Do you like cats?</a:t>
            </a:r>
          </a:p>
          <a:p>
            <a:pPr lvl="3"/>
            <a:r>
              <a:rPr lang="en-US" altLang="ja-JP" sz="5400" dirty="0">
                <a:solidFill>
                  <a:srgbClr val="FF0000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Yes, I do. / No, I don’t.</a:t>
            </a:r>
            <a:endParaRPr kumimoji="1" lang="en-US" altLang="ja-JP" sz="5400" dirty="0">
              <a:solidFill>
                <a:srgbClr val="FF0000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endParaRPr lang="en-US" altLang="ja-JP" sz="5400" dirty="0">
              <a:solidFill>
                <a:srgbClr val="00B050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93860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FFA6D95-F923-4EAF-A741-D30DBDB656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Questions in the Present Tense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09A90AF-576D-4C95-B368-D3C6FEE16E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0696" y="1826895"/>
            <a:ext cx="11330608" cy="4488180"/>
          </a:xfrm>
        </p:spPr>
        <p:txBody>
          <a:bodyPr>
            <a:normAutofit/>
          </a:bodyPr>
          <a:lstStyle/>
          <a:p>
            <a:r>
              <a:rPr lang="en-US" altLang="ja-JP" sz="4800" b="1" u="sng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Other </a:t>
            </a:r>
            <a:r>
              <a:rPr kumimoji="1" lang="en-US" altLang="ja-JP" sz="4800" b="1" u="sng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Questions:</a:t>
            </a:r>
          </a:p>
          <a:p>
            <a:pPr lvl="1"/>
            <a:r>
              <a:rPr lang="en-US" altLang="ja-JP" sz="5400" dirty="0">
                <a:solidFill>
                  <a:srgbClr val="7030A0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Question word (</a:t>
            </a:r>
            <a:r>
              <a:rPr lang="ja-JP" altLang="en-US" sz="5400" dirty="0">
                <a:solidFill>
                  <a:srgbClr val="7030A0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疑問詞）</a:t>
            </a:r>
            <a:r>
              <a:rPr lang="en-US" altLang="ja-JP" sz="5400" dirty="0">
                <a:solidFill>
                  <a:srgbClr val="7030A0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 </a:t>
            </a:r>
            <a:r>
              <a:rPr lang="en-US" altLang="ja-JP" sz="5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…</a:t>
            </a:r>
          </a:p>
          <a:p>
            <a:pPr lvl="2"/>
            <a:r>
              <a:rPr lang="en-US" altLang="ja-JP" sz="5400" dirty="0">
                <a:solidFill>
                  <a:srgbClr val="00B050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What animal do you like</a:t>
            </a:r>
            <a:r>
              <a:rPr kumimoji="1" lang="en-US" altLang="ja-JP" sz="5400" dirty="0">
                <a:solidFill>
                  <a:srgbClr val="00B050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?</a:t>
            </a:r>
          </a:p>
          <a:p>
            <a:pPr lvl="3"/>
            <a:r>
              <a:rPr lang="en-US" altLang="ja-JP" sz="5400" dirty="0">
                <a:solidFill>
                  <a:srgbClr val="FF0000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I like …</a:t>
            </a:r>
            <a:endParaRPr kumimoji="1" lang="en-US" altLang="ja-JP" sz="5400" dirty="0">
              <a:solidFill>
                <a:srgbClr val="FF0000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endParaRPr lang="en-US" altLang="ja-JP" sz="5400" dirty="0">
              <a:solidFill>
                <a:srgbClr val="00B050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98621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FFA6D95-F923-4EAF-A741-D30DBDB656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Questions in the Past Tense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09A90AF-576D-4C95-B368-D3C6FEE16E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4070" y="2103120"/>
            <a:ext cx="11330608" cy="4112286"/>
          </a:xfrm>
        </p:spPr>
        <p:txBody>
          <a:bodyPr>
            <a:normAutofit/>
          </a:bodyPr>
          <a:lstStyle/>
          <a:p>
            <a:r>
              <a:rPr lang="en-US" altLang="ja-JP" sz="48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In the Past Tense</a:t>
            </a:r>
            <a:r>
              <a:rPr lang="ja-JP" altLang="en-US" sz="48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（過去形） </a:t>
            </a:r>
            <a:r>
              <a:rPr lang="en-IE" altLang="ja-JP" sz="48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we can do the same!</a:t>
            </a:r>
          </a:p>
          <a:p>
            <a:endParaRPr kumimoji="1" lang="en-IE" altLang="ja-JP" sz="48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lang="en-IE" altLang="ja-JP" sz="48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In the past tense, we use </a:t>
            </a:r>
            <a:r>
              <a:rPr lang="en-IE" altLang="ja-JP" sz="4800" b="1" u="sng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“Did…”</a:t>
            </a:r>
            <a:endParaRPr kumimoji="1" lang="en-US" altLang="ja-JP" sz="4800" b="1" u="sng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endParaRPr lang="en-US" altLang="ja-JP" sz="5400" dirty="0">
              <a:solidFill>
                <a:srgbClr val="00B050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9665308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FFA6D95-F923-4EAF-A741-D30DBDB656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Questions in the Past Tense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09A90AF-576D-4C95-B368-D3C6FEE16E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0696" y="1826895"/>
            <a:ext cx="11330608" cy="4488180"/>
          </a:xfrm>
        </p:spPr>
        <p:txBody>
          <a:bodyPr>
            <a:normAutofit/>
          </a:bodyPr>
          <a:lstStyle/>
          <a:p>
            <a:r>
              <a:rPr kumimoji="1" lang="en-US" altLang="ja-JP" sz="4800" b="1" u="sng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Yes/No Questions:</a:t>
            </a:r>
          </a:p>
          <a:p>
            <a:pPr lvl="1"/>
            <a:r>
              <a:rPr lang="en-US" altLang="ja-JP" sz="5400" dirty="0">
                <a:solidFill>
                  <a:srgbClr val="0070C0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Did</a:t>
            </a:r>
            <a:r>
              <a:rPr lang="en-US" altLang="ja-JP" sz="5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 + </a:t>
            </a:r>
            <a:r>
              <a:rPr lang="ja-JP" altLang="en-US" sz="5400" dirty="0">
                <a:solidFill>
                  <a:srgbClr val="FF0000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主語　</a:t>
            </a:r>
            <a:r>
              <a:rPr lang="en-IE" altLang="ja-JP" sz="5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+ </a:t>
            </a:r>
            <a:r>
              <a:rPr lang="ja-JP" altLang="en-US" sz="5400" dirty="0">
                <a:solidFill>
                  <a:srgbClr val="00B050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動詞（原形）</a:t>
            </a:r>
            <a:r>
              <a:rPr lang="en-US" altLang="ja-JP" sz="5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…</a:t>
            </a:r>
          </a:p>
          <a:p>
            <a:pPr lvl="2"/>
            <a:r>
              <a:rPr kumimoji="1" lang="ja-JP" altLang="en-US" sz="5400" dirty="0">
                <a:solidFill>
                  <a:srgbClr val="0070C0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Ｄ</a:t>
            </a:r>
            <a:r>
              <a:rPr kumimoji="1" lang="en-US" altLang="ja-JP" sz="5400" dirty="0">
                <a:solidFill>
                  <a:srgbClr val="0070C0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id </a:t>
            </a:r>
            <a:r>
              <a:rPr kumimoji="1" lang="en-US" altLang="ja-JP" sz="5400" dirty="0">
                <a:solidFill>
                  <a:srgbClr val="FF0000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you</a:t>
            </a:r>
            <a:r>
              <a:rPr kumimoji="1" lang="en-US" altLang="ja-JP" sz="5400" dirty="0">
                <a:solidFill>
                  <a:srgbClr val="0070C0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 </a:t>
            </a:r>
            <a:r>
              <a:rPr kumimoji="1" lang="en-US" altLang="ja-JP" sz="5400" dirty="0">
                <a:solidFill>
                  <a:srgbClr val="00B050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eat</a:t>
            </a:r>
            <a:r>
              <a:rPr kumimoji="1" lang="en-US" altLang="ja-JP" sz="5400" dirty="0">
                <a:solidFill>
                  <a:srgbClr val="0070C0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 </a:t>
            </a:r>
            <a:r>
              <a:rPr kumimoji="1" lang="en-US" altLang="ja-JP" sz="5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ramen?</a:t>
            </a:r>
          </a:p>
          <a:p>
            <a:pPr lvl="3"/>
            <a:r>
              <a:rPr lang="en-US" altLang="ja-JP" sz="5400" dirty="0">
                <a:solidFill>
                  <a:srgbClr val="FF6600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Yes, I did. / No, I didn’t.</a:t>
            </a:r>
          </a:p>
        </p:txBody>
      </p:sp>
    </p:spTree>
    <p:extLst>
      <p:ext uri="{BB962C8B-B14F-4D97-AF65-F5344CB8AC3E}">
        <p14:creationId xmlns:p14="http://schemas.microsoft.com/office/powerpoint/2010/main" val="1522421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FFA6D95-F923-4EAF-A741-D30DBDB656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Questions in the Past Tense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09A90AF-576D-4C95-B368-D3C6FEE16E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6743" y="1826895"/>
            <a:ext cx="11698514" cy="4488180"/>
          </a:xfrm>
        </p:spPr>
        <p:txBody>
          <a:bodyPr>
            <a:normAutofit fontScale="92500"/>
          </a:bodyPr>
          <a:lstStyle/>
          <a:p>
            <a:r>
              <a:rPr lang="en-US" altLang="ja-JP" sz="4800" b="1" u="sng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Other </a:t>
            </a:r>
            <a:r>
              <a:rPr kumimoji="1" lang="en-US" altLang="ja-JP" sz="4800" b="1" u="sng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Questions:</a:t>
            </a:r>
          </a:p>
          <a:p>
            <a:pPr lvl="1"/>
            <a:r>
              <a:rPr lang="ja-JP" altLang="en-US" sz="5400" dirty="0">
                <a:solidFill>
                  <a:srgbClr val="7030A0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疑問詞 </a:t>
            </a:r>
            <a:r>
              <a:rPr lang="en-IE" altLang="ja-JP" sz="5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+ </a:t>
            </a:r>
            <a:r>
              <a:rPr lang="en-IE" altLang="ja-JP" sz="5400" dirty="0">
                <a:solidFill>
                  <a:srgbClr val="0070C0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did</a:t>
            </a:r>
            <a:r>
              <a:rPr lang="en-IE" altLang="ja-JP" sz="5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 + </a:t>
            </a:r>
            <a:r>
              <a:rPr lang="ja-JP" altLang="en-US" sz="5400" dirty="0">
                <a:solidFill>
                  <a:srgbClr val="FF0000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主語　</a:t>
            </a:r>
            <a:r>
              <a:rPr lang="ja-JP" altLang="en-US" sz="5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＋　</a:t>
            </a:r>
            <a:r>
              <a:rPr lang="ja-JP" altLang="en-US" sz="5400" dirty="0">
                <a:solidFill>
                  <a:srgbClr val="00B050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動詞（原形）</a:t>
            </a:r>
            <a:r>
              <a:rPr lang="en-US" altLang="ja-JP" sz="5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 …</a:t>
            </a:r>
          </a:p>
          <a:p>
            <a:pPr lvl="2"/>
            <a:r>
              <a:rPr kumimoji="1" lang="en-IE" altLang="ja-JP" sz="5400" dirty="0">
                <a:solidFill>
                  <a:srgbClr val="7030A0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Where</a:t>
            </a:r>
            <a:r>
              <a:rPr kumimoji="1" lang="en-IE" altLang="ja-JP" sz="5400" dirty="0">
                <a:solidFill>
                  <a:srgbClr val="00B050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 </a:t>
            </a:r>
            <a:r>
              <a:rPr kumimoji="1" lang="en-IE" altLang="ja-JP" sz="5400" dirty="0">
                <a:solidFill>
                  <a:srgbClr val="0070C0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did</a:t>
            </a:r>
            <a:r>
              <a:rPr kumimoji="1" lang="en-IE" altLang="ja-JP" sz="5400" dirty="0">
                <a:solidFill>
                  <a:srgbClr val="00B050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 </a:t>
            </a:r>
            <a:r>
              <a:rPr kumimoji="1" lang="en-IE" altLang="ja-JP" sz="5400" dirty="0">
                <a:solidFill>
                  <a:srgbClr val="FF0000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you</a:t>
            </a:r>
            <a:r>
              <a:rPr kumimoji="1" lang="en-IE" altLang="ja-JP" sz="5400" dirty="0">
                <a:solidFill>
                  <a:srgbClr val="00B050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 </a:t>
            </a:r>
            <a:r>
              <a:rPr kumimoji="1" lang="en-IE" altLang="ja-JP" sz="5400" b="1" u="sng" dirty="0">
                <a:solidFill>
                  <a:srgbClr val="00B050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go</a:t>
            </a:r>
            <a:r>
              <a:rPr kumimoji="1" lang="en-IE" altLang="ja-JP" sz="5400" dirty="0">
                <a:solidFill>
                  <a:srgbClr val="00B050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 </a:t>
            </a:r>
            <a:r>
              <a:rPr kumimoji="1" lang="en-IE" altLang="ja-JP" sz="5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yesterday?</a:t>
            </a:r>
            <a:endParaRPr kumimoji="1" lang="en-US" altLang="ja-JP" sz="54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 lvl="3"/>
            <a:r>
              <a:rPr lang="en-US" altLang="ja-JP" sz="5400" dirty="0">
                <a:solidFill>
                  <a:srgbClr val="FF6600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I </a:t>
            </a:r>
            <a:r>
              <a:rPr lang="en-US" altLang="ja-JP" sz="5400" b="1" u="sng" dirty="0">
                <a:solidFill>
                  <a:srgbClr val="FF6600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went</a:t>
            </a:r>
            <a:r>
              <a:rPr lang="en-US" altLang="ja-JP" sz="5400" dirty="0">
                <a:solidFill>
                  <a:srgbClr val="FF6600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 to …</a:t>
            </a:r>
            <a:r>
              <a:rPr lang="en-IE" altLang="ja-JP" sz="5400" dirty="0">
                <a:solidFill>
                  <a:srgbClr val="FF6600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 </a:t>
            </a:r>
            <a:r>
              <a:rPr lang="en-IE" altLang="ja-JP" sz="5400" dirty="0">
                <a:solidFill>
                  <a:srgbClr val="FF0066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(</a:t>
            </a:r>
            <a:r>
              <a:rPr lang="ja-JP" altLang="en-US" sz="5400" dirty="0">
                <a:solidFill>
                  <a:srgbClr val="FF0066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答えの動詞は過去形）</a:t>
            </a:r>
            <a:endParaRPr kumimoji="1" lang="en-US" altLang="ja-JP" sz="5400" dirty="0">
              <a:solidFill>
                <a:srgbClr val="FF0066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endParaRPr lang="en-US" altLang="ja-JP" sz="5400" dirty="0">
              <a:solidFill>
                <a:srgbClr val="00B050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91403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35C54CD-0071-4909-8220-120CD83974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61707" y="2250290"/>
            <a:ext cx="9068586" cy="2590800"/>
          </a:xfrm>
        </p:spPr>
        <p:txBody>
          <a:bodyPr/>
          <a:lstStyle/>
          <a:p>
            <a:r>
              <a:rPr kumimoji="1" lang="en-US" altLang="ja-JP" sz="8000" cap="none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Let’s try some </a:t>
            </a:r>
            <a:r>
              <a:rPr kumimoji="1" lang="en-IE" altLang="ja-JP" sz="8000" cap="none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questions</a:t>
            </a:r>
            <a:r>
              <a:rPr kumimoji="1" lang="en-US" altLang="ja-JP" sz="8000" cap="none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!</a:t>
            </a:r>
            <a:endParaRPr kumimoji="1" lang="ja-JP" altLang="en-US" sz="8000" cap="none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001425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FFA6D95-F923-4EAF-A741-D30DBDB656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How to make the Past Tense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09A90AF-576D-4C95-B368-D3C6FEE16E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4070" y="2103120"/>
            <a:ext cx="11330608" cy="4112286"/>
          </a:xfrm>
        </p:spPr>
        <p:txBody>
          <a:bodyPr>
            <a:normAutofit/>
          </a:bodyPr>
          <a:lstStyle/>
          <a:p>
            <a:r>
              <a:rPr lang="en-IE" altLang="ja-JP" sz="6000" dirty="0">
                <a:solidFill>
                  <a:srgbClr val="0070C0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Verb(</a:t>
            </a:r>
            <a:r>
              <a:rPr lang="ja-JP" altLang="en-US" sz="6000" dirty="0">
                <a:solidFill>
                  <a:srgbClr val="0070C0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動詞</a:t>
            </a:r>
            <a:r>
              <a:rPr lang="en-IE" altLang="ja-JP" sz="6000" dirty="0">
                <a:solidFill>
                  <a:srgbClr val="0070C0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)</a:t>
            </a:r>
            <a:r>
              <a:rPr lang="ja-JP" altLang="en-US" sz="6000" dirty="0">
                <a:solidFill>
                  <a:srgbClr val="0070C0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 </a:t>
            </a:r>
            <a:r>
              <a:rPr lang="en-US" altLang="ja-JP" sz="60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+ </a:t>
            </a:r>
            <a:r>
              <a:rPr lang="en-US" altLang="ja-JP" sz="6000" dirty="0">
                <a:solidFill>
                  <a:srgbClr val="00B050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ed</a:t>
            </a:r>
            <a:r>
              <a:rPr kumimoji="1" lang="en-US" altLang="ja-JP" sz="6000" dirty="0">
                <a:solidFill>
                  <a:srgbClr val="00B050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 </a:t>
            </a:r>
          </a:p>
          <a:p>
            <a:endParaRPr lang="en-US" altLang="ja-JP" sz="5400" dirty="0">
              <a:solidFill>
                <a:srgbClr val="00B050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lang="en-US" altLang="ja-JP" sz="5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But, there are some</a:t>
            </a:r>
            <a:r>
              <a:rPr lang="en-US" altLang="ja-JP" sz="5400" dirty="0">
                <a:solidFill>
                  <a:srgbClr val="FF0000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 </a:t>
            </a:r>
            <a:r>
              <a:rPr lang="en-US" altLang="ja-JP" sz="5400" b="1" u="sng" dirty="0">
                <a:solidFill>
                  <a:srgbClr val="FF0000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irregular verbs</a:t>
            </a:r>
            <a:r>
              <a:rPr lang="en-US" altLang="ja-JP" sz="5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! (</a:t>
            </a:r>
            <a:r>
              <a:rPr lang="ja-JP" altLang="en-US" sz="5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不規則動詞があります）</a:t>
            </a:r>
            <a:endParaRPr kumimoji="1" lang="ja-JP" altLang="en-US" sz="54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8584209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FFA6D95-F923-4EAF-A741-D30DBDB656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1" lang="en-US" altLang="ja-JP" dirty="0"/>
              <a:t>Question 1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09A90AF-576D-4C95-B368-D3C6FEE16E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4070" y="2103120"/>
            <a:ext cx="11330608" cy="4112286"/>
          </a:xfrm>
        </p:spPr>
        <p:txBody>
          <a:bodyPr>
            <a:normAutofit/>
          </a:bodyPr>
          <a:lstStyle/>
          <a:p>
            <a:r>
              <a:rPr lang="en-US" altLang="ja-JP" sz="5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Did you come to school today?</a:t>
            </a:r>
          </a:p>
          <a:p>
            <a:pPr marL="0" indent="0">
              <a:buNone/>
            </a:pPr>
            <a:endParaRPr lang="en-US" altLang="ja-JP" sz="54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lang="en-US" altLang="ja-JP" sz="5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Yes, I did.</a:t>
            </a:r>
          </a:p>
        </p:txBody>
      </p:sp>
    </p:spTree>
    <p:extLst>
      <p:ext uri="{BB962C8B-B14F-4D97-AF65-F5344CB8AC3E}">
        <p14:creationId xmlns:p14="http://schemas.microsoft.com/office/powerpoint/2010/main" val="32998208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FFA6D95-F923-4EAF-A741-D30DBDB656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1" lang="en-US" altLang="ja-JP" dirty="0"/>
              <a:t>Question 2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09A90AF-576D-4C95-B368-D3C6FEE16E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4070" y="2103120"/>
            <a:ext cx="11330608" cy="4112286"/>
          </a:xfrm>
        </p:spPr>
        <p:txBody>
          <a:bodyPr>
            <a:normAutofit/>
          </a:bodyPr>
          <a:lstStyle/>
          <a:p>
            <a:r>
              <a:rPr lang="en-US" altLang="ja-JP" sz="5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How did you come to school today?</a:t>
            </a:r>
          </a:p>
          <a:p>
            <a:pPr marL="0" indent="0">
              <a:buNone/>
            </a:pPr>
            <a:endParaRPr lang="en-US" altLang="ja-JP" sz="54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lang="en-US" altLang="ja-JP" sz="5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I </a:t>
            </a:r>
            <a:r>
              <a:rPr lang="en-US" altLang="ja-JP" sz="5400" b="1" u="sng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came</a:t>
            </a:r>
            <a:r>
              <a:rPr lang="en-US" altLang="ja-JP" sz="5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 to school by bike/on foot.</a:t>
            </a:r>
          </a:p>
        </p:txBody>
      </p:sp>
    </p:spTree>
    <p:extLst>
      <p:ext uri="{BB962C8B-B14F-4D97-AF65-F5344CB8AC3E}">
        <p14:creationId xmlns:p14="http://schemas.microsoft.com/office/powerpoint/2010/main" val="2888231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FFA6D95-F923-4EAF-A741-D30DBDB656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1" lang="en-US" altLang="ja-JP" dirty="0"/>
              <a:t>Question 3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09A90AF-576D-4C95-B368-D3C6FEE16E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4070" y="2103120"/>
            <a:ext cx="11330608" cy="4112286"/>
          </a:xfrm>
        </p:spPr>
        <p:txBody>
          <a:bodyPr>
            <a:normAutofit/>
          </a:bodyPr>
          <a:lstStyle/>
          <a:p>
            <a:r>
              <a:rPr lang="en-US" altLang="ja-JP" sz="5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I </a:t>
            </a:r>
            <a:r>
              <a:rPr lang="en-US" altLang="ja-JP" sz="5400" b="1" u="sng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ate</a:t>
            </a:r>
            <a:r>
              <a:rPr lang="en-US" altLang="ja-JP" sz="5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 Takoyaki yesterday.</a:t>
            </a:r>
          </a:p>
          <a:p>
            <a:pPr marL="0" indent="0">
              <a:buNone/>
            </a:pPr>
            <a:endParaRPr lang="en-US" altLang="ja-JP" sz="54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lang="en-US" altLang="ja-JP" sz="5400" b="1" u="sng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What</a:t>
            </a:r>
            <a:r>
              <a:rPr lang="en-US" altLang="ja-JP" sz="5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 did you </a:t>
            </a:r>
            <a:r>
              <a:rPr lang="en-US" altLang="ja-JP" sz="5400" b="1" u="sng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eat</a:t>
            </a:r>
            <a:r>
              <a:rPr lang="en-US" altLang="ja-JP" sz="5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 yesterday?</a:t>
            </a:r>
          </a:p>
        </p:txBody>
      </p:sp>
    </p:spTree>
    <p:extLst>
      <p:ext uri="{BB962C8B-B14F-4D97-AF65-F5344CB8AC3E}">
        <p14:creationId xmlns:p14="http://schemas.microsoft.com/office/powerpoint/2010/main" val="2662304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FFA6D95-F923-4EAF-A741-D30DBDB656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1" lang="en-US" altLang="ja-JP" dirty="0"/>
              <a:t>Question 4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09A90AF-576D-4C95-B368-D3C6FEE16E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4070" y="2103120"/>
            <a:ext cx="11330608" cy="4112286"/>
          </a:xfrm>
        </p:spPr>
        <p:txBody>
          <a:bodyPr>
            <a:normAutofit/>
          </a:bodyPr>
          <a:lstStyle/>
          <a:p>
            <a:r>
              <a:rPr lang="en-US" altLang="ja-JP" sz="5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I </a:t>
            </a:r>
            <a:r>
              <a:rPr lang="en-US" altLang="ja-JP" sz="5400" b="1" u="sng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went </a:t>
            </a:r>
            <a:r>
              <a:rPr lang="en-US" altLang="ja-JP" sz="5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to Tokyo yesterday.</a:t>
            </a:r>
          </a:p>
          <a:p>
            <a:pPr marL="0" indent="0">
              <a:buNone/>
            </a:pPr>
            <a:endParaRPr lang="en-US" altLang="ja-JP" sz="54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lang="en-US" altLang="ja-JP" sz="5400" b="1" u="sng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Where</a:t>
            </a:r>
            <a:r>
              <a:rPr lang="en-US" altLang="ja-JP" sz="5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 did you </a:t>
            </a:r>
            <a:r>
              <a:rPr lang="en-US" altLang="ja-JP" sz="5400" b="1" u="sng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go</a:t>
            </a:r>
            <a:r>
              <a:rPr lang="en-US" altLang="ja-JP" sz="5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 yesterday?</a:t>
            </a:r>
          </a:p>
        </p:txBody>
      </p:sp>
    </p:spTree>
    <p:extLst>
      <p:ext uri="{BB962C8B-B14F-4D97-AF65-F5344CB8AC3E}">
        <p14:creationId xmlns:p14="http://schemas.microsoft.com/office/powerpoint/2010/main" val="15116262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FFA6D95-F923-4EAF-A741-D30DBDB656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1" lang="en-US" altLang="ja-JP" dirty="0"/>
              <a:t>Question 5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09A90AF-576D-4C95-B368-D3C6FEE16E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4070" y="2103120"/>
            <a:ext cx="11330608" cy="4112286"/>
          </a:xfrm>
        </p:spPr>
        <p:txBody>
          <a:bodyPr>
            <a:normAutofit/>
          </a:bodyPr>
          <a:lstStyle/>
          <a:p>
            <a:r>
              <a:rPr lang="en-US" altLang="ja-JP" sz="5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Did you go shopping yesterday?</a:t>
            </a:r>
          </a:p>
          <a:p>
            <a:pPr marL="0" indent="0">
              <a:buNone/>
            </a:pPr>
            <a:endParaRPr lang="en-US" altLang="ja-JP" sz="54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lang="en-US" altLang="ja-JP" sz="5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Yes, I did. / No, I didn’t.</a:t>
            </a:r>
          </a:p>
        </p:txBody>
      </p:sp>
    </p:spTree>
    <p:extLst>
      <p:ext uri="{BB962C8B-B14F-4D97-AF65-F5344CB8AC3E}">
        <p14:creationId xmlns:p14="http://schemas.microsoft.com/office/powerpoint/2010/main" val="16451069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 1">
            <a:extLst>
              <a:ext uri="{FF2B5EF4-FFF2-40B4-BE49-F238E27FC236}">
                <a16:creationId xmlns:a16="http://schemas.microsoft.com/office/drawing/2014/main" id="{99B7A1CD-D5EB-34C5-2D62-5C45276A6EB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7205080"/>
              </p:ext>
            </p:extLst>
          </p:nvPr>
        </p:nvGraphicFramePr>
        <p:xfrm>
          <a:off x="381000" y="352426"/>
          <a:ext cx="11439939" cy="62339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3313">
                  <a:extLst>
                    <a:ext uri="{9D8B030D-6E8A-4147-A177-3AD203B41FA5}">
                      <a16:colId xmlns:a16="http://schemas.microsoft.com/office/drawing/2014/main" val="397154941"/>
                    </a:ext>
                  </a:extLst>
                </a:gridCol>
                <a:gridCol w="3813313">
                  <a:extLst>
                    <a:ext uri="{9D8B030D-6E8A-4147-A177-3AD203B41FA5}">
                      <a16:colId xmlns:a16="http://schemas.microsoft.com/office/drawing/2014/main" val="255211400"/>
                    </a:ext>
                  </a:extLst>
                </a:gridCol>
                <a:gridCol w="3813313">
                  <a:extLst>
                    <a:ext uri="{9D8B030D-6E8A-4147-A177-3AD203B41FA5}">
                      <a16:colId xmlns:a16="http://schemas.microsoft.com/office/drawing/2014/main" val="3185872321"/>
                    </a:ext>
                  </a:extLst>
                </a:gridCol>
              </a:tblGrid>
              <a:tr h="1599739">
                <a:tc>
                  <a:txBody>
                    <a:bodyPr/>
                    <a:lstStyle/>
                    <a:p>
                      <a:r>
                        <a:rPr kumimoji="1" lang="en-US" altLang="ja-JP" sz="3600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Present Tense (</a:t>
                      </a:r>
                      <a:r>
                        <a:rPr kumimoji="1" lang="ja-JP" altLang="en-US" sz="3600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現在形）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3600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Past Tense</a:t>
                      </a:r>
                    </a:p>
                    <a:p>
                      <a:r>
                        <a:rPr kumimoji="1" lang="ja-JP" altLang="en-US" sz="3600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（過去形）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IE" altLang="ja-JP" sz="3600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In Japanese</a:t>
                      </a:r>
                    </a:p>
                    <a:p>
                      <a:r>
                        <a:rPr kumimoji="1" lang="ja-JP" altLang="en-US" sz="3600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（日本語）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5038760"/>
                  </a:ext>
                </a:extLst>
              </a:tr>
              <a:tr h="926833">
                <a:tc>
                  <a:txBody>
                    <a:bodyPr/>
                    <a:lstStyle/>
                    <a:p>
                      <a:pPr algn="ctr"/>
                      <a:r>
                        <a:rPr kumimoji="1" lang="en-IE" altLang="ja-JP" sz="4000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travel</a:t>
                      </a:r>
                      <a:endParaRPr kumimoji="1" lang="ja-JP" altLang="en-US" sz="4000" dirty="0"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000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travel</a:t>
                      </a:r>
                      <a:r>
                        <a:rPr kumimoji="1" lang="en-US" altLang="ja-JP" sz="4000" dirty="0">
                          <a:solidFill>
                            <a:srgbClr val="FF0000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ed</a:t>
                      </a:r>
                      <a:endParaRPr kumimoji="1" lang="ja-JP" altLang="en-US" sz="4000" dirty="0">
                        <a:solidFill>
                          <a:srgbClr val="FF0000"/>
                        </a:solidFill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4000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旅行しました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2464040"/>
                  </a:ext>
                </a:extLst>
              </a:tr>
              <a:tr h="926833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000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listen</a:t>
                      </a:r>
                      <a:endParaRPr kumimoji="1" lang="ja-JP" altLang="en-US" sz="4000" dirty="0"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000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listen</a:t>
                      </a:r>
                      <a:r>
                        <a:rPr kumimoji="1" lang="en-US" altLang="ja-JP" sz="4000" dirty="0">
                          <a:solidFill>
                            <a:srgbClr val="FF0000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ed</a:t>
                      </a:r>
                      <a:endParaRPr kumimoji="1" lang="ja-JP" altLang="en-US" sz="4000" dirty="0">
                        <a:solidFill>
                          <a:srgbClr val="FF0000"/>
                        </a:solidFill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4000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聞きました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278980"/>
                  </a:ext>
                </a:extLst>
              </a:tr>
              <a:tr h="926833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000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look</a:t>
                      </a:r>
                      <a:endParaRPr kumimoji="1" lang="ja-JP" altLang="en-US" sz="4000" dirty="0"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000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look</a:t>
                      </a:r>
                      <a:r>
                        <a:rPr kumimoji="1" lang="en-US" altLang="ja-JP" sz="4000" dirty="0">
                          <a:solidFill>
                            <a:srgbClr val="FF0000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ed</a:t>
                      </a:r>
                      <a:endParaRPr kumimoji="1" lang="ja-JP" altLang="en-US" sz="4000" dirty="0">
                        <a:solidFill>
                          <a:srgbClr val="FF0000"/>
                        </a:solidFill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4000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見ました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6225182"/>
                  </a:ext>
                </a:extLst>
              </a:tr>
              <a:tr h="926833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000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play</a:t>
                      </a:r>
                      <a:endParaRPr kumimoji="1" lang="ja-JP" altLang="en-US" sz="4000" dirty="0"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000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play</a:t>
                      </a:r>
                      <a:r>
                        <a:rPr kumimoji="1" lang="en-US" altLang="ja-JP" sz="4000" dirty="0">
                          <a:solidFill>
                            <a:srgbClr val="FF0000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ed</a:t>
                      </a:r>
                      <a:endParaRPr kumimoji="1" lang="ja-JP" altLang="en-US" sz="4000" dirty="0">
                        <a:solidFill>
                          <a:srgbClr val="FF0000"/>
                        </a:solidFill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4000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しました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0281681"/>
                  </a:ext>
                </a:extLst>
              </a:tr>
              <a:tr h="926833">
                <a:tc>
                  <a:txBody>
                    <a:bodyPr/>
                    <a:lstStyle/>
                    <a:p>
                      <a:pPr algn="ctr"/>
                      <a:r>
                        <a:rPr kumimoji="1" lang="en-IE" altLang="ja-JP" sz="4000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enjoy</a:t>
                      </a:r>
                      <a:endParaRPr kumimoji="1" lang="ja-JP" altLang="en-US" sz="4000" dirty="0"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000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enjoy</a:t>
                      </a:r>
                      <a:r>
                        <a:rPr kumimoji="1" lang="en-US" altLang="ja-JP" sz="4000" dirty="0">
                          <a:solidFill>
                            <a:srgbClr val="FF0000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ed</a:t>
                      </a:r>
                      <a:endParaRPr kumimoji="1" lang="ja-JP" altLang="en-US" sz="4000" dirty="0">
                        <a:solidFill>
                          <a:srgbClr val="FF0000"/>
                        </a:solidFill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4000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楽しんだ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6677505"/>
                  </a:ext>
                </a:extLst>
              </a:tr>
            </a:tbl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750B8E80-6858-B379-1F1C-A74CA4692766}"/>
              </a:ext>
            </a:extLst>
          </p:cNvPr>
          <p:cNvSpPr/>
          <p:nvPr/>
        </p:nvSpPr>
        <p:spPr>
          <a:xfrm>
            <a:off x="4224334" y="2014000"/>
            <a:ext cx="3743325" cy="8001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DFA4D9F-B0A0-1FFC-3AED-B5B445B4FDBA}"/>
              </a:ext>
            </a:extLst>
          </p:cNvPr>
          <p:cNvSpPr/>
          <p:nvPr/>
        </p:nvSpPr>
        <p:spPr>
          <a:xfrm>
            <a:off x="8087345" y="1971676"/>
            <a:ext cx="3743325" cy="8001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6F6632C-6853-AEA6-37D5-9B55BB028946}"/>
              </a:ext>
            </a:extLst>
          </p:cNvPr>
          <p:cNvSpPr/>
          <p:nvPr/>
        </p:nvSpPr>
        <p:spPr>
          <a:xfrm>
            <a:off x="4224335" y="2921923"/>
            <a:ext cx="3743325" cy="8001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0442F11-EFDF-A133-F736-27BC51D301AC}"/>
              </a:ext>
            </a:extLst>
          </p:cNvPr>
          <p:cNvSpPr/>
          <p:nvPr/>
        </p:nvSpPr>
        <p:spPr>
          <a:xfrm>
            <a:off x="8087345" y="2901501"/>
            <a:ext cx="3743325" cy="8001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CFE4EE9-7B5C-8FF7-1D60-CE3026F8E300}"/>
              </a:ext>
            </a:extLst>
          </p:cNvPr>
          <p:cNvSpPr/>
          <p:nvPr/>
        </p:nvSpPr>
        <p:spPr>
          <a:xfrm>
            <a:off x="4224334" y="3829846"/>
            <a:ext cx="3743325" cy="8001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F5E1CDE-AB52-D91B-EF6E-6E050A5E79D6}"/>
              </a:ext>
            </a:extLst>
          </p:cNvPr>
          <p:cNvSpPr/>
          <p:nvPr/>
        </p:nvSpPr>
        <p:spPr>
          <a:xfrm>
            <a:off x="8067674" y="3812277"/>
            <a:ext cx="3743325" cy="8001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5FDCD37-57F2-5448-9BD2-DAA724F8FE97}"/>
              </a:ext>
            </a:extLst>
          </p:cNvPr>
          <p:cNvSpPr/>
          <p:nvPr/>
        </p:nvSpPr>
        <p:spPr>
          <a:xfrm>
            <a:off x="4224334" y="4746769"/>
            <a:ext cx="3743325" cy="8001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1495C75-25EA-DBF4-551A-B56C2BA5309C}"/>
              </a:ext>
            </a:extLst>
          </p:cNvPr>
          <p:cNvSpPr/>
          <p:nvPr/>
        </p:nvSpPr>
        <p:spPr>
          <a:xfrm>
            <a:off x="8087345" y="4723053"/>
            <a:ext cx="3743325" cy="8001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9611388-0728-D0F3-126C-A231D9638C9F}"/>
              </a:ext>
            </a:extLst>
          </p:cNvPr>
          <p:cNvSpPr/>
          <p:nvPr/>
        </p:nvSpPr>
        <p:spPr>
          <a:xfrm>
            <a:off x="4224334" y="5705474"/>
            <a:ext cx="3743325" cy="8001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E37BA86-D52E-BE78-1806-AB4148F7A169}"/>
              </a:ext>
            </a:extLst>
          </p:cNvPr>
          <p:cNvSpPr/>
          <p:nvPr/>
        </p:nvSpPr>
        <p:spPr>
          <a:xfrm>
            <a:off x="8067674" y="5654692"/>
            <a:ext cx="3743325" cy="8001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613514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 1">
            <a:extLst>
              <a:ext uri="{FF2B5EF4-FFF2-40B4-BE49-F238E27FC236}">
                <a16:creationId xmlns:a16="http://schemas.microsoft.com/office/drawing/2014/main" id="{99B7A1CD-D5EB-34C5-2D62-5C45276A6EB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6829098"/>
              </p:ext>
            </p:extLst>
          </p:nvPr>
        </p:nvGraphicFramePr>
        <p:xfrm>
          <a:off x="381000" y="352426"/>
          <a:ext cx="11439939" cy="62339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3313">
                  <a:extLst>
                    <a:ext uri="{9D8B030D-6E8A-4147-A177-3AD203B41FA5}">
                      <a16:colId xmlns:a16="http://schemas.microsoft.com/office/drawing/2014/main" val="397154941"/>
                    </a:ext>
                  </a:extLst>
                </a:gridCol>
                <a:gridCol w="3813313">
                  <a:extLst>
                    <a:ext uri="{9D8B030D-6E8A-4147-A177-3AD203B41FA5}">
                      <a16:colId xmlns:a16="http://schemas.microsoft.com/office/drawing/2014/main" val="255211400"/>
                    </a:ext>
                  </a:extLst>
                </a:gridCol>
                <a:gridCol w="3813313">
                  <a:extLst>
                    <a:ext uri="{9D8B030D-6E8A-4147-A177-3AD203B41FA5}">
                      <a16:colId xmlns:a16="http://schemas.microsoft.com/office/drawing/2014/main" val="3185872321"/>
                    </a:ext>
                  </a:extLst>
                </a:gridCol>
              </a:tblGrid>
              <a:tr h="1599739">
                <a:tc>
                  <a:txBody>
                    <a:bodyPr/>
                    <a:lstStyle/>
                    <a:p>
                      <a:r>
                        <a:rPr kumimoji="1" lang="en-US" altLang="ja-JP" sz="3600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Present Tense (</a:t>
                      </a:r>
                      <a:r>
                        <a:rPr kumimoji="1" lang="ja-JP" altLang="en-US" sz="3600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現在形）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3600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Past Tense</a:t>
                      </a:r>
                    </a:p>
                    <a:p>
                      <a:r>
                        <a:rPr kumimoji="1" lang="ja-JP" altLang="en-US" sz="3600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（過去形）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IE" altLang="ja-JP" sz="3600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In Japanese</a:t>
                      </a:r>
                    </a:p>
                    <a:p>
                      <a:r>
                        <a:rPr kumimoji="1" lang="ja-JP" altLang="en-US" sz="3600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（日本語）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5038760"/>
                  </a:ext>
                </a:extLst>
              </a:tr>
              <a:tr h="926833">
                <a:tc>
                  <a:txBody>
                    <a:bodyPr/>
                    <a:lstStyle/>
                    <a:p>
                      <a:pPr algn="ctr"/>
                      <a:r>
                        <a:rPr kumimoji="1" lang="en-IE" altLang="ja-JP" sz="4000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see</a:t>
                      </a:r>
                      <a:endParaRPr kumimoji="1" lang="ja-JP" altLang="en-US" sz="4000" dirty="0"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000" dirty="0">
                          <a:solidFill>
                            <a:srgbClr val="FF0000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saw</a:t>
                      </a:r>
                      <a:endParaRPr kumimoji="1" lang="ja-JP" altLang="en-US" sz="4000" dirty="0">
                        <a:solidFill>
                          <a:srgbClr val="FF0000"/>
                        </a:solidFill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4000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見ました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2464040"/>
                  </a:ext>
                </a:extLst>
              </a:tr>
              <a:tr h="926833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000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eat</a:t>
                      </a:r>
                      <a:endParaRPr kumimoji="1" lang="ja-JP" altLang="en-US" sz="4000" dirty="0"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IE" altLang="ja-JP" sz="4000" dirty="0">
                          <a:solidFill>
                            <a:srgbClr val="FF0000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ate</a:t>
                      </a:r>
                      <a:endParaRPr kumimoji="1" lang="ja-JP" altLang="en-US" sz="4000" dirty="0">
                        <a:solidFill>
                          <a:srgbClr val="FF0000"/>
                        </a:solidFill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4000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食べました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278980"/>
                  </a:ext>
                </a:extLst>
              </a:tr>
              <a:tr h="926833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000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come</a:t>
                      </a:r>
                      <a:endParaRPr kumimoji="1" lang="ja-JP" altLang="en-US" sz="4000" dirty="0"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000" dirty="0">
                          <a:solidFill>
                            <a:srgbClr val="FF0000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came</a:t>
                      </a:r>
                      <a:endParaRPr kumimoji="1" lang="ja-JP" altLang="en-US" sz="4000" dirty="0">
                        <a:solidFill>
                          <a:srgbClr val="FF0000"/>
                        </a:solidFill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4000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来ました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6225182"/>
                  </a:ext>
                </a:extLst>
              </a:tr>
              <a:tr h="926833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000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go</a:t>
                      </a:r>
                      <a:endParaRPr kumimoji="1" lang="ja-JP" altLang="en-US" sz="4000" dirty="0"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000" dirty="0">
                          <a:solidFill>
                            <a:srgbClr val="FF0000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went</a:t>
                      </a:r>
                      <a:endParaRPr kumimoji="1" lang="ja-JP" altLang="en-US" sz="4000" dirty="0">
                        <a:solidFill>
                          <a:srgbClr val="FF0000"/>
                        </a:solidFill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4000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行きました</a:t>
                      </a:r>
                      <a:endParaRPr kumimoji="1" lang="en-IE" altLang="ja-JP" sz="4000" dirty="0"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0281681"/>
                  </a:ext>
                </a:extLst>
              </a:tr>
              <a:tr h="926833">
                <a:tc>
                  <a:txBody>
                    <a:bodyPr/>
                    <a:lstStyle/>
                    <a:p>
                      <a:pPr algn="ctr"/>
                      <a:r>
                        <a:rPr kumimoji="1" lang="en-IE" altLang="ja-JP" sz="4000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have</a:t>
                      </a:r>
                      <a:endParaRPr kumimoji="1" lang="ja-JP" altLang="en-US" sz="4000" dirty="0"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000" dirty="0">
                          <a:solidFill>
                            <a:srgbClr val="FF0000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had</a:t>
                      </a:r>
                      <a:endParaRPr kumimoji="1" lang="ja-JP" altLang="en-US" sz="4000" dirty="0">
                        <a:solidFill>
                          <a:srgbClr val="FF0000"/>
                        </a:solidFill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4000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ありました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6677505"/>
                  </a:ext>
                </a:extLst>
              </a:tr>
            </a:tbl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9D5E1899-133C-2325-C573-BA29BE76D6DC}"/>
              </a:ext>
            </a:extLst>
          </p:cNvPr>
          <p:cNvSpPr/>
          <p:nvPr/>
        </p:nvSpPr>
        <p:spPr>
          <a:xfrm>
            <a:off x="4234068" y="1971676"/>
            <a:ext cx="3743325" cy="8001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9A0556B-E002-8F47-10F5-BCD55056FF8F}"/>
              </a:ext>
            </a:extLst>
          </p:cNvPr>
          <p:cNvSpPr/>
          <p:nvPr/>
        </p:nvSpPr>
        <p:spPr>
          <a:xfrm>
            <a:off x="8022638" y="1971676"/>
            <a:ext cx="3743325" cy="8001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414D043-4774-4416-8E96-2C17347DB2AA}"/>
              </a:ext>
            </a:extLst>
          </p:cNvPr>
          <p:cNvSpPr/>
          <p:nvPr/>
        </p:nvSpPr>
        <p:spPr>
          <a:xfrm>
            <a:off x="4234068" y="2908076"/>
            <a:ext cx="3743325" cy="8001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6BF1325-DFFC-AC37-0FAE-DE1F3B07E5E2}"/>
              </a:ext>
            </a:extLst>
          </p:cNvPr>
          <p:cNvSpPr/>
          <p:nvPr/>
        </p:nvSpPr>
        <p:spPr>
          <a:xfrm>
            <a:off x="8022637" y="2908076"/>
            <a:ext cx="3743325" cy="8001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E019DEC-A2AC-F1EF-F8DF-D56A148A422F}"/>
              </a:ext>
            </a:extLst>
          </p:cNvPr>
          <p:cNvSpPr/>
          <p:nvPr/>
        </p:nvSpPr>
        <p:spPr>
          <a:xfrm>
            <a:off x="4224333" y="3844477"/>
            <a:ext cx="3743325" cy="8001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E2CA34E-A0CB-9FDB-35C6-F886A26FFF79}"/>
              </a:ext>
            </a:extLst>
          </p:cNvPr>
          <p:cNvSpPr/>
          <p:nvPr/>
        </p:nvSpPr>
        <p:spPr>
          <a:xfrm>
            <a:off x="8022636" y="3844477"/>
            <a:ext cx="3743325" cy="8001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81515FF-9501-7AE8-4C03-EADBD33BC773}"/>
              </a:ext>
            </a:extLst>
          </p:cNvPr>
          <p:cNvSpPr/>
          <p:nvPr/>
        </p:nvSpPr>
        <p:spPr>
          <a:xfrm>
            <a:off x="4224331" y="4780877"/>
            <a:ext cx="3743325" cy="8001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CB4631F-2D82-0BE4-3D14-82EE1E9CF97F}"/>
              </a:ext>
            </a:extLst>
          </p:cNvPr>
          <p:cNvSpPr/>
          <p:nvPr/>
        </p:nvSpPr>
        <p:spPr>
          <a:xfrm>
            <a:off x="8022635" y="4799929"/>
            <a:ext cx="3743325" cy="8001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60F9AA4-CE47-1653-B8C5-86F9EF5D5485}"/>
              </a:ext>
            </a:extLst>
          </p:cNvPr>
          <p:cNvSpPr/>
          <p:nvPr/>
        </p:nvSpPr>
        <p:spPr>
          <a:xfrm>
            <a:off x="4224329" y="5721703"/>
            <a:ext cx="3743325" cy="8001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04D8E21-0FFA-ABC1-9972-22687474D246}"/>
              </a:ext>
            </a:extLst>
          </p:cNvPr>
          <p:cNvSpPr/>
          <p:nvPr/>
        </p:nvSpPr>
        <p:spPr>
          <a:xfrm>
            <a:off x="8022634" y="5721703"/>
            <a:ext cx="3743325" cy="8001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8414650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 1">
            <a:extLst>
              <a:ext uri="{FF2B5EF4-FFF2-40B4-BE49-F238E27FC236}">
                <a16:creationId xmlns:a16="http://schemas.microsoft.com/office/drawing/2014/main" id="{99B7A1CD-D5EB-34C5-2D62-5C45276A6EB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4999644"/>
              </p:ext>
            </p:extLst>
          </p:nvPr>
        </p:nvGraphicFramePr>
        <p:xfrm>
          <a:off x="381000" y="352426"/>
          <a:ext cx="11439939" cy="62339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3313">
                  <a:extLst>
                    <a:ext uri="{9D8B030D-6E8A-4147-A177-3AD203B41FA5}">
                      <a16:colId xmlns:a16="http://schemas.microsoft.com/office/drawing/2014/main" val="397154941"/>
                    </a:ext>
                  </a:extLst>
                </a:gridCol>
                <a:gridCol w="3813313">
                  <a:extLst>
                    <a:ext uri="{9D8B030D-6E8A-4147-A177-3AD203B41FA5}">
                      <a16:colId xmlns:a16="http://schemas.microsoft.com/office/drawing/2014/main" val="255211400"/>
                    </a:ext>
                  </a:extLst>
                </a:gridCol>
                <a:gridCol w="3813313">
                  <a:extLst>
                    <a:ext uri="{9D8B030D-6E8A-4147-A177-3AD203B41FA5}">
                      <a16:colId xmlns:a16="http://schemas.microsoft.com/office/drawing/2014/main" val="3185872321"/>
                    </a:ext>
                  </a:extLst>
                </a:gridCol>
              </a:tblGrid>
              <a:tr h="1599739">
                <a:tc>
                  <a:txBody>
                    <a:bodyPr/>
                    <a:lstStyle/>
                    <a:p>
                      <a:r>
                        <a:rPr kumimoji="1" lang="en-US" altLang="ja-JP" sz="3600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Present Tense (</a:t>
                      </a:r>
                      <a:r>
                        <a:rPr kumimoji="1" lang="ja-JP" altLang="en-US" sz="3600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現在形）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3600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Past Tense</a:t>
                      </a:r>
                    </a:p>
                    <a:p>
                      <a:r>
                        <a:rPr kumimoji="1" lang="ja-JP" altLang="en-US" sz="3600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（過去形）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IE" altLang="ja-JP" sz="3600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In Japanese</a:t>
                      </a:r>
                    </a:p>
                    <a:p>
                      <a:r>
                        <a:rPr kumimoji="1" lang="ja-JP" altLang="en-US" sz="3600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（日本語）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5038760"/>
                  </a:ext>
                </a:extLst>
              </a:tr>
              <a:tr h="926833">
                <a:tc>
                  <a:txBody>
                    <a:bodyPr/>
                    <a:lstStyle/>
                    <a:p>
                      <a:pPr algn="ctr"/>
                      <a:r>
                        <a:rPr kumimoji="1" lang="en-IE" altLang="ja-JP" sz="4000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take</a:t>
                      </a:r>
                      <a:endParaRPr kumimoji="1" lang="ja-JP" altLang="en-US" sz="4000" dirty="0"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000" dirty="0">
                          <a:solidFill>
                            <a:srgbClr val="FF0000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took</a:t>
                      </a:r>
                      <a:endParaRPr kumimoji="1" lang="ja-JP" altLang="en-US" sz="4000" dirty="0">
                        <a:solidFill>
                          <a:srgbClr val="FF0000"/>
                        </a:solidFill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4000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とりました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2464040"/>
                  </a:ext>
                </a:extLst>
              </a:tr>
              <a:tr h="926833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000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spend</a:t>
                      </a:r>
                      <a:endParaRPr kumimoji="1" lang="ja-JP" altLang="en-US" sz="4000" dirty="0"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IE" altLang="ja-JP" sz="4000" dirty="0">
                          <a:solidFill>
                            <a:srgbClr val="FF0000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spent</a:t>
                      </a:r>
                      <a:endParaRPr kumimoji="1" lang="ja-JP" altLang="en-US" sz="4000" dirty="0">
                        <a:solidFill>
                          <a:srgbClr val="FF0000"/>
                        </a:solidFill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4000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過ごしました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278980"/>
                  </a:ext>
                </a:extLst>
              </a:tr>
              <a:tr h="926833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000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stand</a:t>
                      </a:r>
                      <a:endParaRPr kumimoji="1" lang="ja-JP" altLang="en-US" sz="4000" dirty="0"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000" dirty="0">
                          <a:solidFill>
                            <a:srgbClr val="FF0000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stood</a:t>
                      </a:r>
                      <a:endParaRPr kumimoji="1" lang="ja-JP" altLang="en-US" sz="4000" dirty="0">
                        <a:solidFill>
                          <a:srgbClr val="FF0000"/>
                        </a:solidFill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4000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立ちました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6225182"/>
                  </a:ext>
                </a:extLst>
              </a:tr>
              <a:tr h="926833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000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say</a:t>
                      </a:r>
                      <a:endParaRPr kumimoji="1" lang="ja-JP" altLang="en-US" sz="4000" dirty="0"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000" dirty="0">
                          <a:solidFill>
                            <a:srgbClr val="FF0000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said</a:t>
                      </a:r>
                      <a:endParaRPr kumimoji="1" lang="ja-JP" altLang="en-US" sz="4000" dirty="0">
                        <a:solidFill>
                          <a:srgbClr val="FF0000"/>
                        </a:solidFill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4000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言いました</a:t>
                      </a:r>
                      <a:endParaRPr kumimoji="1" lang="en-IE" altLang="ja-JP" sz="4000" dirty="0"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0281681"/>
                  </a:ext>
                </a:extLst>
              </a:tr>
              <a:tr h="926833">
                <a:tc>
                  <a:txBody>
                    <a:bodyPr/>
                    <a:lstStyle/>
                    <a:p>
                      <a:pPr algn="ctr"/>
                      <a:r>
                        <a:rPr kumimoji="1" lang="en-IE" altLang="ja-JP" sz="4000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feel</a:t>
                      </a:r>
                      <a:endParaRPr kumimoji="1" lang="ja-JP" altLang="en-US" sz="4000" dirty="0"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000" dirty="0">
                          <a:solidFill>
                            <a:srgbClr val="FF0000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felt</a:t>
                      </a:r>
                      <a:endParaRPr kumimoji="1" lang="ja-JP" altLang="en-US" sz="4000" dirty="0">
                        <a:solidFill>
                          <a:srgbClr val="FF0000"/>
                        </a:solidFill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4000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感じました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6677505"/>
                  </a:ext>
                </a:extLst>
              </a:tr>
            </a:tbl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9D5E1899-133C-2325-C573-BA29BE76D6DC}"/>
              </a:ext>
            </a:extLst>
          </p:cNvPr>
          <p:cNvSpPr/>
          <p:nvPr/>
        </p:nvSpPr>
        <p:spPr>
          <a:xfrm>
            <a:off x="4224330" y="1971676"/>
            <a:ext cx="3743325" cy="8001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9A0556B-E002-8F47-10F5-BCD55056FF8F}"/>
              </a:ext>
            </a:extLst>
          </p:cNvPr>
          <p:cNvSpPr/>
          <p:nvPr/>
        </p:nvSpPr>
        <p:spPr>
          <a:xfrm>
            <a:off x="8022638" y="1971676"/>
            <a:ext cx="3743325" cy="8001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414D043-4774-4416-8E96-2C17347DB2AA}"/>
              </a:ext>
            </a:extLst>
          </p:cNvPr>
          <p:cNvSpPr/>
          <p:nvPr/>
        </p:nvSpPr>
        <p:spPr>
          <a:xfrm>
            <a:off x="4224335" y="2912502"/>
            <a:ext cx="3743325" cy="8001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6BF1325-DFFC-AC37-0FAE-DE1F3B07E5E2}"/>
              </a:ext>
            </a:extLst>
          </p:cNvPr>
          <p:cNvSpPr/>
          <p:nvPr/>
        </p:nvSpPr>
        <p:spPr>
          <a:xfrm>
            <a:off x="8022637" y="2912317"/>
            <a:ext cx="3743325" cy="8001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E019DEC-A2AC-F1EF-F8DF-D56A148A422F}"/>
              </a:ext>
            </a:extLst>
          </p:cNvPr>
          <p:cNvSpPr/>
          <p:nvPr/>
        </p:nvSpPr>
        <p:spPr>
          <a:xfrm>
            <a:off x="4224331" y="3831329"/>
            <a:ext cx="3743325" cy="8001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E2CA34E-A0CB-9FDB-35C6-F886A26FFF79}"/>
              </a:ext>
            </a:extLst>
          </p:cNvPr>
          <p:cNvSpPr/>
          <p:nvPr/>
        </p:nvSpPr>
        <p:spPr>
          <a:xfrm>
            <a:off x="8035783" y="3831026"/>
            <a:ext cx="3743325" cy="8001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81515FF-9501-7AE8-4C03-EADBD33BC773}"/>
              </a:ext>
            </a:extLst>
          </p:cNvPr>
          <p:cNvSpPr/>
          <p:nvPr/>
        </p:nvSpPr>
        <p:spPr>
          <a:xfrm>
            <a:off x="4224331" y="4749416"/>
            <a:ext cx="3743325" cy="8001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CB4631F-2D82-0BE4-3D14-82EE1E9CF97F}"/>
              </a:ext>
            </a:extLst>
          </p:cNvPr>
          <p:cNvSpPr/>
          <p:nvPr/>
        </p:nvSpPr>
        <p:spPr>
          <a:xfrm>
            <a:off x="8035783" y="4746311"/>
            <a:ext cx="3743325" cy="8001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60F9AA4-CE47-1653-B8C5-86F9EF5D5485}"/>
              </a:ext>
            </a:extLst>
          </p:cNvPr>
          <p:cNvSpPr/>
          <p:nvPr/>
        </p:nvSpPr>
        <p:spPr>
          <a:xfrm>
            <a:off x="4224331" y="5721703"/>
            <a:ext cx="3743325" cy="8001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04D8E21-0FFA-ABC1-9972-22687474D246}"/>
              </a:ext>
            </a:extLst>
          </p:cNvPr>
          <p:cNvSpPr/>
          <p:nvPr/>
        </p:nvSpPr>
        <p:spPr>
          <a:xfrm>
            <a:off x="8035783" y="5690376"/>
            <a:ext cx="3743325" cy="8001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3947761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35C54CD-0071-4909-8220-120CD83974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61707" y="2250290"/>
            <a:ext cx="9068586" cy="2590800"/>
          </a:xfrm>
        </p:spPr>
        <p:txBody>
          <a:bodyPr/>
          <a:lstStyle/>
          <a:p>
            <a:r>
              <a:rPr kumimoji="1" lang="en-US" altLang="ja-JP" sz="8000" cap="none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Let’s try some sentences!</a:t>
            </a:r>
            <a:endParaRPr kumimoji="1" lang="ja-JP" altLang="en-US" sz="8000" cap="none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241209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FFA6D95-F923-4EAF-A741-D30DBDB656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1" lang="en-US" altLang="ja-JP" dirty="0"/>
              <a:t>Question 1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09A90AF-576D-4C95-B368-D3C6FEE16E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4070" y="2103120"/>
            <a:ext cx="11330608" cy="4112286"/>
          </a:xfrm>
        </p:spPr>
        <p:txBody>
          <a:bodyPr>
            <a:noAutofit/>
          </a:bodyPr>
          <a:lstStyle/>
          <a:p>
            <a:r>
              <a:rPr lang="en-US" altLang="ja-JP" sz="48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I (travel) to Okinawa during winter vacation.</a:t>
            </a:r>
          </a:p>
          <a:p>
            <a:pPr marL="0" indent="0">
              <a:buNone/>
            </a:pPr>
            <a:endParaRPr kumimoji="1" lang="en-US" altLang="ja-JP" sz="48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lang="en-US" altLang="ja-JP" sz="48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I </a:t>
            </a:r>
            <a:r>
              <a:rPr lang="en-US" altLang="ja-JP" sz="4800" b="1" u="sng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traveled</a:t>
            </a:r>
            <a:r>
              <a:rPr lang="en-US" altLang="ja-JP" sz="48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 to Okinawa during winter vacation.</a:t>
            </a:r>
            <a:endParaRPr kumimoji="1" lang="ja-JP" altLang="en-US" sz="48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872051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FFA6D95-F923-4EAF-A741-D30DBDB656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1" lang="en-US" altLang="ja-JP" dirty="0"/>
              <a:t>Question 2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09A90AF-576D-4C95-B368-D3C6FEE16E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4070" y="2103120"/>
            <a:ext cx="11330608" cy="4112286"/>
          </a:xfrm>
        </p:spPr>
        <p:txBody>
          <a:bodyPr>
            <a:normAutofit/>
          </a:bodyPr>
          <a:lstStyle/>
          <a:p>
            <a:r>
              <a:rPr lang="en-US" altLang="ja-JP" sz="48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I (play) soccer in the park yesterday.</a:t>
            </a:r>
          </a:p>
          <a:p>
            <a:pPr marL="0" indent="0">
              <a:buNone/>
            </a:pPr>
            <a:endParaRPr kumimoji="1" lang="en-US" altLang="ja-JP" sz="48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lang="en-US" altLang="ja-JP" sz="48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I </a:t>
            </a:r>
            <a:r>
              <a:rPr lang="en-US" altLang="ja-JP" sz="4800" b="1" u="sng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played</a:t>
            </a:r>
            <a:r>
              <a:rPr lang="en-US" altLang="ja-JP" sz="48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 soccer in the park yesterday. </a:t>
            </a:r>
            <a:endParaRPr kumimoji="1" lang="ja-JP" altLang="en-US" sz="48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572225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FFA6D95-F923-4EAF-A741-D30DBDB656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1" lang="en-US" altLang="ja-JP" dirty="0"/>
              <a:t>Question 3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09A90AF-576D-4C95-B368-D3C6FEE16E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4070" y="2103120"/>
            <a:ext cx="11330608" cy="4112286"/>
          </a:xfrm>
        </p:spPr>
        <p:txBody>
          <a:bodyPr>
            <a:normAutofit/>
          </a:bodyPr>
          <a:lstStyle/>
          <a:p>
            <a:r>
              <a:rPr lang="en-US" altLang="ja-JP" sz="5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I (eat) curry for dinner last night.</a:t>
            </a:r>
          </a:p>
          <a:p>
            <a:pPr marL="0" indent="0">
              <a:buNone/>
            </a:pPr>
            <a:endParaRPr kumimoji="1" lang="en-US" altLang="ja-JP" sz="54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lang="en-US" altLang="ja-JP" sz="5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I </a:t>
            </a:r>
            <a:r>
              <a:rPr lang="en-US" altLang="ja-JP" sz="5400" b="1" u="sng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ate</a:t>
            </a:r>
            <a:r>
              <a:rPr lang="en-US" altLang="ja-JP" sz="5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 curry for dinner last night.</a:t>
            </a:r>
            <a:endParaRPr kumimoji="1" lang="ja-JP" altLang="en-US" sz="54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786084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シャボン">
  <a:themeElements>
    <a:clrScheme name="シャボン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シャボン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シャボン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シャボン</Template>
  <TotalTime>548</TotalTime>
  <Words>433</Words>
  <Application>Microsoft Office PowerPoint</Application>
  <PresentationFormat>ワイド画面</PresentationFormat>
  <Paragraphs>137</Paragraphs>
  <Slides>24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24</vt:i4>
      </vt:variant>
    </vt:vector>
  </HeadingPairs>
  <TitlesOfParts>
    <vt:vector size="29" baseType="lpstr">
      <vt:lpstr>ＭＳ ゴシック</vt:lpstr>
      <vt:lpstr>UD デジタル 教科書体 NK-R</vt:lpstr>
      <vt:lpstr>Century Gothic</vt:lpstr>
      <vt:lpstr>Garamond</vt:lpstr>
      <vt:lpstr>シャボン</vt:lpstr>
      <vt:lpstr>Past Tense</vt:lpstr>
      <vt:lpstr>How to make the Past Tense</vt:lpstr>
      <vt:lpstr>PowerPoint プレゼンテーション</vt:lpstr>
      <vt:lpstr>PowerPoint プレゼンテーション</vt:lpstr>
      <vt:lpstr>PowerPoint プレゼンテーション</vt:lpstr>
      <vt:lpstr>Let’s try some sentences!</vt:lpstr>
      <vt:lpstr>Question 1</vt:lpstr>
      <vt:lpstr>Question 2</vt:lpstr>
      <vt:lpstr>Question 3</vt:lpstr>
      <vt:lpstr>Question 4</vt:lpstr>
      <vt:lpstr>Question 5</vt:lpstr>
      <vt:lpstr>Asking a question!</vt:lpstr>
      <vt:lpstr>Questions in the Past Tense</vt:lpstr>
      <vt:lpstr>Questions in the Present Tense</vt:lpstr>
      <vt:lpstr>Questions in the Present Tense</vt:lpstr>
      <vt:lpstr>Questions in the Past Tense</vt:lpstr>
      <vt:lpstr>Questions in the Past Tense</vt:lpstr>
      <vt:lpstr>Questions in the Past Tense</vt:lpstr>
      <vt:lpstr>Let’s try some questions!</vt:lpstr>
      <vt:lpstr>Question 1</vt:lpstr>
      <vt:lpstr>Question 2</vt:lpstr>
      <vt:lpstr>Question 3</vt:lpstr>
      <vt:lpstr>Question 4</vt:lpstr>
      <vt:lpstr>Question 5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Passive Voice</dc:title>
  <dc:creator>先生16</dc:creator>
  <cp:lastModifiedBy>名田中学校 教員</cp:lastModifiedBy>
  <cp:revision>13</cp:revision>
  <dcterms:created xsi:type="dcterms:W3CDTF">2023-01-18T06:09:35Z</dcterms:created>
  <dcterms:modified xsi:type="dcterms:W3CDTF">2023-02-03T02:08:12Z</dcterms:modified>
</cp:coreProperties>
</file>