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017e77b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a017e77b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a017e77b4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a017e77b4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abc7624fbb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abc7624fb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a017e77b4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a017e77b4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a017e77b4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a017e77b4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abc7624fb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abc7624fb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a017e77b42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a017e77b42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F3E5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Fish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Pronunciation Help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/>
              <a:t>/b/ and /v/</a:t>
            </a:r>
            <a:endParaRPr sz="3000"/>
          </a:p>
        </p:txBody>
      </p:sp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0" l="47318" r="0" t="0"/>
          <a:stretch/>
        </p:blipFill>
        <p:spPr>
          <a:xfrm>
            <a:off x="355200" y="1115750"/>
            <a:ext cx="4014426" cy="3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0" l="0" r="47318" t="0"/>
          <a:stretch/>
        </p:blipFill>
        <p:spPr>
          <a:xfrm>
            <a:off x="4774125" y="1115750"/>
            <a:ext cx="4014424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1796400" y="1309250"/>
            <a:ext cx="2163900" cy="4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Lips together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6026625" y="1309250"/>
            <a:ext cx="2163900" cy="4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Top teeth on lips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3026625" y="1115750"/>
            <a:ext cx="3000000" cy="12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Ban</a:t>
            </a:r>
            <a:r>
              <a:rPr lang="en" sz="1600">
                <a:solidFill>
                  <a:schemeClr val="dk1"/>
                </a:solidFill>
              </a:rPr>
              <a:t>    </a:t>
            </a:r>
            <a:r>
              <a:rPr lang="en" sz="1600">
                <a:solidFill>
                  <a:schemeClr val="dk1"/>
                </a:solidFill>
              </a:rPr>
              <a:t>Van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Berry</a:t>
            </a:r>
            <a:r>
              <a:rPr lang="en" sz="1600">
                <a:solidFill>
                  <a:schemeClr val="dk1"/>
                </a:solidFill>
              </a:rPr>
              <a:t>   </a:t>
            </a:r>
            <a:r>
              <a:rPr lang="en" sz="1600">
                <a:solidFill>
                  <a:schemeClr val="dk1"/>
                </a:solidFill>
              </a:rPr>
              <a:t>Very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Boat</a:t>
            </a:r>
            <a:r>
              <a:rPr lang="en" sz="1600">
                <a:solidFill>
                  <a:schemeClr val="dk1"/>
                </a:solidFill>
              </a:rPr>
              <a:t>    </a:t>
            </a:r>
            <a:r>
              <a:rPr lang="en" sz="1600">
                <a:solidFill>
                  <a:schemeClr val="dk1"/>
                </a:solidFill>
              </a:rPr>
              <a:t>Vote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Curb</a:t>
            </a:r>
            <a:r>
              <a:rPr lang="en" sz="1600">
                <a:solidFill>
                  <a:schemeClr val="dk1"/>
                </a:solidFill>
              </a:rPr>
              <a:t>     </a:t>
            </a:r>
            <a:r>
              <a:rPr lang="en" sz="1600">
                <a:solidFill>
                  <a:schemeClr val="dk1"/>
                </a:solidFill>
              </a:rPr>
              <a:t>Curve</a:t>
            </a:r>
            <a:endParaRPr sz="19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/s/ and </a:t>
            </a:r>
            <a:r>
              <a:rPr lang="en" sz="3000">
                <a:solidFill>
                  <a:srgbClr val="333333"/>
                </a:solidFill>
              </a:rPr>
              <a:t>/θ/</a:t>
            </a:r>
            <a:endParaRPr sz="3000">
              <a:solidFill>
                <a:srgbClr val="333333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/>
          </a:p>
        </p:txBody>
      </p:sp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 b="0" l="50000" r="0" t="0"/>
          <a:stretch/>
        </p:blipFill>
        <p:spPr>
          <a:xfrm>
            <a:off x="124475" y="1017725"/>
            <a:ext cx="4572001" cy="415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 rotWithShape="1">
          <a:blip r:embed="rId4">
            <a:alphaModFix/>
          </a:blip>
          <a:srcRect b="0" l="54096" r="0" t="0"/>
          <a:stretch/>
        </p:blipFill>
        <p:spPr>
          <a:xfrm>
            <a:off x="4884764" y="1017725"/>
            <a:ext cx="4197274" cy="41567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1410025" y="1239650"/>
            <a:ext cx="2414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Tongue behind teeth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6265700" y="1210700"/>
            <a:ext cx="2414100" cy="6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Tongue on </a:t>
            </a:r>
            <a:r>
              <a:rPr lang="en" sz="1800">
                <a:solidFill>
                  <a:schemeClr val="dk1"/>
                </a:solidFill>
              </a:rPr>
              <a:t>top teeth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3026625" y="1115750"/>
            <a:ext cx="3000000" cy="12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Sing</a:t>
            </a:r>
            <a:r>
              <a:rPr lang="en" sz="1600">
                <a:solidFill>
                  <a:schemeClr val="dk1"/>
                </a:solidFill>
              </a:rPr>
              <a:t>     </a:t>
            </a:r>
            <a:r>
              <a:rPr lang="en" sz="1600">
                <a:solidFill>
                  <a:schemeClr val="dk1"/>
                </a:solidFill>
              </a:rPr>
              <a:t>Thing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Mouse</a:t>
            </a:r>
            <a:r>
              <a:rPr lang="en" sz="1600">
                <a:solidFill>
                  <a:schemeClr val="dk1"/>
                </a:solidFill>
              </a:rPr>
              <a:t>    </a:t>
            </a:r>
            <a:r>
              <a:rPr lang="en" sz="1600">
                <a:solidFill>
                  <a:schemeClr val="dk1"/>
                </a:solidFill>
              </a:rPr>
              <a:t>Mouth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Sink</a:t>
            </a:r>
            <a:r>
              <a:rPr lang="en" sz="1600">
                <a:solidFill>
                  <a:schemeClr val="dk1"/>
                </a:solidFill>
              </a:rPr>
              <a:t>     </a:t>
            </a:r>
            <a:r>
              <a:rPr lang="en" sz="1600">
                <a:solidFill>
                  <a:schemeClr val="dk1"/>
                </a:solidFill>
              </a:rPr>
              <a:t>Think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Mass</a:t>
            </a:r>
            <a:r>
              <a:rPr lang="en" sz="1600">
                <a:solidFill>
                  <a:schemeClr val="dk1"/>
                </a:solidFill>
              </a:rPr>
              <a:t>     </a:t>
            </a:r>
            <a:r>
              <a:rPr lang="en" sz="1600">
                <a:solidFill>
                  <a:schemeClr val="dk1"/>
                </a:solidFill>
              </a:rPr>
              <a:t>Math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Practice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4572000" y="2660275"/>
            <a:ext cx="4260300" cy="1908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Sank     Thank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Worse     Worth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Sick     Thick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Pass     Path</a:t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311700" y="1115750"/>
            <a:ext cx="4260300" cy="1908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Bat     Vat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Bow     Vow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Base     Vase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Dub    Dove</a:t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/æ/ and /ʌ/</a:t>
            </a:r>
            <a:endParaRPr sz="30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/>
          </a:p>
        </p:txBody>
      </p:sp>
      <p:pic>
        <p:nvPicPr>
          <p:cNvPr id="89" name="Google Shape;89;p17"/>
          <p:cNvPicPr preferRelativeResize="0"/>
          <p:nvPr/>
        </p:nvPicPr>
        <p:blipFill rotWithShape="1">
          <a:blip r:embed="rId3">
            <a:alphaModFix/>
          </a:blip>
          <a:srcRect b="0" l="8703" r="57523" t="33576"/>
          <a:stretch/>
        </p:blipFill>
        <p:spPr>
          <a:xfrm>
            <a:off x="5461300" y="1092413"/>
            <a:ext cx="3370998" cy="372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/>
          <p:cNvPicPr preferRelativeResize="0"/>
          <p:nvPr/>
        </p:nvPicPr>
        <p:blipFill rotWithShape="1">
          <a:blip r:embed="rId3">
            <a:alphaModFix/>
          </a:blip>
          <a:srcRect b="0" l="57815" r="8409" t="33576"/>
          <a:stretch/>
        </p:blipFill>
        <p:spPr>
          <a:xfrm>
            <a:off x="311700" y="1092436"/>
            <a:ext cx="3371002" cy="372916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 txBox="1"/>
          <p:nvPr/>
        </p:nvSpPr>
        <p:spPr>
          <a:xfrm>
            <a:off x="5939750" y="951050"/>
            <a:ext cx="2414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Mouth slightly closed. Tongue slightly raised 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790150" y="951050"/>
            <a:ext cx="2414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Mouth open and like a smile. Tongue flat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3665400" y="983300"/>
            <a:ext cx="1813200" cy="5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(A and U)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3026625" y="1115750"/>
            <a:ext cx="3000000" cy="12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Cat</a:t>
            </a:r>
            <a:r>
              <a:rPr lang="en" sz="1600">
                <a:solidFill>
                  <a:schemeClr val="dk1"/>
                </a:solidFill>
              </a:rPr>
              <a:t>     </a:t>
            </a:r>
            <a:r>
              <a:rPr lang="en" sz="1600">
                <a:solidFill>
                  <a:schemeClr val="dk1"/>
                </a:solidFill>
              </a:rPr>
              <a:t>Cut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Cap</a:t>
            </a:r>
            <a:r>
              <a:rPr lang="en" sz="1600">
                <a:solidFill>
                  <a:schemeClr val="dk1"/>
                </a:solidFill>
              </a:rPr>
              <a:t>     </a:t>
            </a:r>
            <a:r>
              <a:rPr lang="en" sz="1600">
                <a:solidFill>
                  <a:schemeClr val="dk1"/>
                </a:solidFill>
              </a:rPr>
              <a:t>Cup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Fan</a:t>
            </a:r>
            <a:r>
              <a:rPr lang="en" sz="1600">
                <a:solidFill>
                  <a:schemeClr val="dk1"/>
                </a:solidFill>
              </a:rPr>
              <a:t>     </a:t>
            </a:r>
            <a:r>
              <a:rPr lang="en" sz="1600">
                <a:solidFill>
                  <a:schemeClr val="dk1"/>
                </a:solidFill>
              </a:rPr>
              <a:t>Fun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Hat</a:t>
            </a:r>
            <a:r>
              <a:rPr lang="en" sz="1600">
                <a:solidFill>
                  <a:schemeClr val="dk1"/>
                </a:solidFill>
              </a:rPr>
              <a:t>     </a:t>
            </a:r>
            <a:r>
              <a:rPr lang="en" sz="1600">
                <a:solidFill>
                  <a:schemeClr val="dk1"/>
                </a:solidFill>
              </a:rPr>
              <a:t>Hut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333333"/>
                </a:solidFill>
              </a:rPr>
              <a:t>/ɪ/ and /i:/</a:t>
            </a:r>
            <a:endParaRPr sz="3000"/>
          </a:p>
        </p:txBody>
      </p:sp>
      <p:pic>
        <p:nvPicPr>
          <p:cNvPr id="100" name="Google Shape;10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4551" y="1621720"/>
            <a:ext cx="4254725" cy="2726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698" y="1498677"/>
            <a:ext cx="4254725" cy="297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94050" y="3137375"/>
            <a:ext cx="120015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8"/>
          <p:cNvSpPr txBox="1"/>
          <p:nvPr/>
        </p:nvSpPr>
        <p:spPr>
          <a:xfrm>
            <a:off x="5541363" y="1129675"/>
            <a:ext cx="2501100" cy="3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More of a smile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3026625" y="1115750"/>
            <a:ext cx="3000000" cy="12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His     He’s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It</a:t>
            </a:r>
            <a:r>
              <a:rPr lang="en" sz="1600">
                <a:solidFill>
                  <a:schemeClr val="dk1"/>
                </a:solidFill>
              </a:rPr>
              <a:t>     </a:t>
            </a:r>
            <a:r>
              <a:rPr lang="en" sz="1600">
                <a:solidFill>
                  <a:schemeClr val="dk1"/>
                </a:solidFill>
              </a:rPr>
              <a:t>Eat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Hill</a:t>
            </a:r>
            <a:r>
              <a:rPr lang="en" sz="1600">
                <a:solidFill>
                  <a:schemeClr val="dk1"/>
                </a:solidFill>
              </a:rPr>
              <a:t>     </a:t>
            </a:r>
            <a:r>
              <a:rPr lang="en" sz="1600">
                <a:solidFill>
                  <a:schemeClr val="dk1"/>
                </a:solidFill>
              </a:rPr>
              <a:t>Heel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Chip</a:t>
            </a:r>
            <a:r>
              <a:rPr lang="en" sz="1600">
                <a:solidFill>
                  <a:schemeClr val="dk1"/>
                </a:solidFill>
              </a:rPr>
              <a:t>     </a:t>
            </a:r>
            <a:r>
              <a:rPr lang="en" sz="1600">
                <a:solidFill>
                  <a:schemeClr val="dk1"/>
                </a:solidFill>
              </a:rPr>
              <a:t>Cheap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Practice</a:t>
            </a:r>
            <a:endParaRPr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9"/>
          <p:cNvSpPr txBox="1"/>
          <p:nvPr/>
        </p:nvSpPr>
        <p:spPr>
          <a:xfrm>
            <a:off x="4572000" y="2660275"/>
            <a:ext cx="4260300" cy="1908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Bin</a:t>
            </a:r>
            <a:r>
              <a:rPr lang="en" sz="1600">
                <a:solidFill>
                  <a:schemeClr val="dk1"/>
                </a:solidFill>
              </a:rPr>
              <a:t>     Bean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Bit     Beat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Chick     Cheek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Hill     Heel</a:t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311700" y="1115750"/>
            <a:ext cx="4260300" cy="1908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Bat     But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Mad     Mud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Rang     Rung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Sang    Sung</a:t>
            </a:r>
            <a:endParaRPr sz="1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More Time</a:t>
            </a:r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311700" y="1152475"/>
            <a:ext cx="3000000" cy="1554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Ban     Van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Berry     Very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Boat     Vote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Curb     Curve</a:t>
            </a:r>
            <a:endParaRPr sz="2300"/>
          </a:p>
        </p:txBody>
      </p:sp>
      <p:sp>
        <p:nvSpPr>
          <p:cNvPr id="119" name="Google Shape;119;p20"/>
          <p:cNvSpPr txBox="1"/>
          <p:nvPr/>
        </p:nvSpPr>
        <p:spPr>
          <a:xfrm>
            <a:off x="5832300" y="1152475"/>
            <a:ext cx="3000000" cy="1554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Sing     Thing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Mouse     Mouth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Sink     Think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Mass     Math</a:t>
            </a:r>
            <a:endParaRPr sz="2500">
              <a:solidFill>
                <a:schemeClr val="dk1"/>
              </a:solidFill>
            </a:endParaRPr>
          </a:p>
        </p:txBody>
      </p:sp>
      <p:sp>
        <p:nvSpPr>
          <p:cNvPr id="120" name="Google Shape;120;p20"/>
          <p:cNvSpPr txBox="1"/>
          <p:nvPr/>
        </p:nvSpPr>
        <p:spPr>
          <a:xfrm>
            <a:off x="311700" y="3014275"/>
            <a:ext cx="3000000" cy="1554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Cat     Cut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Cap     Cup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Fan     Fun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Hat     Hut</a:t>
            </a:r>
            <a:endParaRPr sz="2500">
              <a:solidFill>
                <a:schemeClr val="dk1"/>
              </a:solidFill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5832300" y="3014275"/>
            <a:ext cx="3000000" cy="1554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His     He’s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It     Eat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Fill     Feel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Chip     Cheap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