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7559675" cy="1069181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 snapToGrid="0">
      <p:cViewPr>
        <p:scale>
          <a:sx n="100" d="100"/>
          <a:sy n="100" d="100"/>
        </p:scale>
        <p:origin x="780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38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13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10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7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12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75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31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36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3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88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7325-D078-4EA7-88F3-DE8FCA4CBDE1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1B24-13A0-476C-B2DF-E041FD483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9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F9B276-3D18-4B85-A5DA-9B867D8B0CD8}"/>
              </a:ext>
            </a:extLst>
          </p:cNvPr>
          <p:cNvSpPr/>
          <p:nvPr/>
        </p:nvSpPr>
        <p:spPr>
          <a:xfrm>
            <a:off x="616057" y="434338"/>
            <a:ext cx="6327561" cy="41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701" b="1" dirty="0">
                <a:solidFill>
                  <a:sysClr val="windowText" lastClr="000000"/>
                </a:solidFill>
                <a:latin typeface="HandwritingWeCan Light" panose="020F0300000000000000" pitchFamily="34" charset="0"/>
              </a:rPr>
              <a:t>class:	 number:	name:</a:t>
            </a:r>
            <a:r>
              <a:rPr kumimoji="1" lang="en-US" altLang="ja-JP" sz="2268" b="1" dirty="0">
                <a:latin typeface="HandwritingWeCan Light" panose="020F0300000000000000" pitchFamily="34" charset="0"/>
              </a:rPr>
              <a:t>C </a:t>
            </a:r>
            <a:r>
              <a:rPr kumimoji="1" lang="en-US" altLang="ja-JP" sz="1701" b="1" dirty="0">
                <a:latin typeface="Comic Sans MS" panose="030F0702030302020204" pitchFamily="66" charset="0"/>
              </a:rPr>
              <a:t>c</a:t>
            </a:r>
            <a:endParaRPr kumimoji="1" lang="ja-JP" altLang="en-US" sz="1701" b="1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948CF6-2EFF-4172-A592-0CC215D3DF67}"/>
              </a:ext>
            </a:extLst>
          </p:cNvPr>
          <p:cNvSpPr/>
          <p:nvPr/>
        </p:nvSpPr>
        <p:spPr>
          <a:xfrm>
            <a:off x="982804" y="936399"/>
            <a:ext cx="5594064" cy="41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68" b="1" dirty="0">
                <a:solidFill>
                  <a:schemeClr val="tx1"/>
                </a:solidFill>
                <a:latin typeface="HandwritingWeCan Light" panose="020F0300000000000000" pitchFamily="34" charset="0"/>
              </a:rPr>
              <a:t>Talk 6 : That’s not a bad idea, but…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C81E6B-5BA2-4FA0-99E8-66690581C5F8}"/>
              </a:ext>
            </a:extLst>
          </p:cNvPr>
          <p:cNvSpPr txBox="1"/>
          <p:nvPr/>
        </p:nvSpPr>
        <p:spPr>
          <a:xfrm>
            <a:off x="334727" y="1795761"/>
            <a:ext cx="2551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200" b="1" dirty="0">
              <a:latin typeface="HandwritingWeCan Light" panose="020F0300000000000000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I think ~ </a:t>
            </a:r>
          </a:p>
          <a:p>
            <a:r>
              <a:rPr kumimoji="1" lang="en-US" altLang="ja-JP" sz="1200" dirty="0">
                <a:latin typeface="HandwritingWeCan Light" panose="020F0300000000000000" pitchFamily="34" charset="0"/>
              </a:rPr>
              <a:t>   </a:t>
            </a:r>
            <a:r>
              <a:rPr kumimoji="1" lang="ja-JP" altLang="en-US" sz="1200" dirty="0">
                <a:latin typeface="HandwritingWeCan Light" panose="020F0300000000000000" pitchFamily="34" charset="0"/>
              </a:rPr>
              <a:t>私は○○だと思います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.</a:t>
            </a:r>
          </a:p>
          <a:p>
            <a:endParaRPr kumimoji="1" lang="en-US" altLang="ja-JP" sz="1200" dirty="0">
              <a:latin typeface="HandwritingWeCan Light" panose="020F0300000000000000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I have an idea.</a:t>
            </a:r>
          </a:p>
          <a:p>
            <a:r>
              <a:rPr kumimoji="1" lang="ja-JP" altLang="en-US" sz="1200" dirty="0">
                <a:latin typeface="HandwritingWeCan Light" panose="020F0300000000000000" pitchFamily="34" charset="0"/>
              </a:rPr>
              <a:t>   考えがある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.</a:t>
            </a:r>
          </a:p>
          <a:p>
            <a:endParaRPr kumimoji="1" lang="en-US" altLang="ja-JP" sz="1200" dirty="0">
              <a:latin typeface="HandwritingWeCan Light" panose="020F0300000000000000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What do you think?</a:t>
            </a:r>
          </a:p>
          <a:p>
            <a:r>
              <a:rPr kumimoji="1" lang="ja-JP" altLang="en-US" sz="1200" dirty="0">
                <a:latin typeface="HandwritingWeCan Light" panose="020F0300000000000000" pitchFamily="34" charset="0"/>
              </a:rPr>
              <a:t>    どう思いますか？</a:t>
            </a:r>
            <a:endParaRPr kumimoji="1" lang="en-US" altLang="ja-JP" sz="1200" dirty="0">
              <a:latin typeface="HandwritingWeCan Light" panose="020F0300000000000000" pitchFamily="34" charset="0"/>
            </a:endParaRPr>
          </a:p>
          <a:p>
            <a:endParaRPr kumimoji="1" lang="en-US" altLang="ja-JP" sz="1200" dirty="0">
              <a:latin typeface="HandwritingWeCan Light" panose="020F0300000000000000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A1CB445-E7D3-4578-9C30-2D21A29A7EE7}"/>
              </a:ext>
            </a:extLst>
          </p:cNvPr>
          <p:cNvSpPr txBox="1"/>
          <p:nvPr/>
        </p:nvSpPr>
        <p:spPr>
          <a:xfrm>
            <a:off x="4531469" y="2032463"/>
            <a:ext cx="3028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That’s not a bad idea, but..</a:t>
            </a:r>
          </a:p>
          <a:p>
            <a:r>
              <a:rPr kumimoji="1" lang="ja-JP" altLang="en-US" sz="1200" dirty="0">
                <a:latin typeface="HandwritingWeCan Light" panose="020F0300000000000000" pitchFamily="34" charset="0"/>
              </a:rPr>
              <a:t>　それは悪い考えではありません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, </a:t>
            </a:r>
            <a:r>
              <a:rPr kumimoji="1" lang="ja-JP" altLang="en-US" sz="1200" dirty="0">
                <a:latin typeface="HandwritingWeCan Light" panose="020F0300000000000000" pitchFamily="34" charset="0"/>
              </a:rPr>
              <a:t>でも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…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That’s not bad, but…</a:t>
            </a:r>
          </a:p>
          <a:p>
            <a:r>
              <a:rPr kumimoji="1" lang="ja-JP" altLang="en-US" sz="1200" dirty="0">
                <a:latin typeface="HandwritingWeCan Light" panose="020F0300000000000000" pitchFamily="34" charset="0"/>
              </a:rPr>
              <a:t>　それは悪くないんだけど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...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You have a good point, but…</a:t>
            </a:r>
          </a:p>
          <a:p>
            <a:r>
              <a:rPr kumimoji="1" lang="ja-JP" altLang="en-US" sz="1200" dirty="0">
                <a:latin typeface="HandwritingWeCan Light" panose="020F0300000000000000" pitchFamily="34" charset="0"/>
              </a:rPr>
              <a:t>　あなたは良い点を持っていますが、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...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That’s a good idea, but…</a:t>
            </a:r>
          </a:p>
          <a:p>
            <a:r>
              <a:rPr kumimoji="1" lang="ja-JP" altLang="en-US" sz="1200" dirty="0">
                <a:latin typeface="HandwritingWeCan Light" panose="020F0300000000000000" pitchFamily="34" charset="0"/>
              </a:rPr>
              <a:t>　それは良い考えですが</a:t>
            </a:r>
            <a:r>
              <a:rPr kumimoji="1" lang="en-US" altLang="ja-JP" sz="1200" dirty="0">
                <a:latin typeface="HandwritingWeCan Light" panose="020F0300000000000000" pitchFamily="34" charset="0"/>
              </a:rPr>
              <a:t>...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A50C91E-8CF0-4B97-98FB-5AAF0EC6B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52" y="1765955"/>
            <a:ext cx="1024083" cy="24768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CA8B6BA-616A-4D2E-82BB-5D0965180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900" y="1705298"/>
            <a:ext cx="881184" cy="333421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716BB9-4189-4CA0-AA19-91509B2052F2}"/>
              </a:ext>
            </a:extLst>
          </p:cNvPr>
          <p:cNvSpPr txBox="1"/>
          <p:nvPr/>
        </p:nvSpPr>
        <p:spPr>
          <a:xfrm>
            <a:off x="2976835" y="1737825"/>
            <a:ext cx="8724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highlight>
                  <a:srgbClr val="C0C0C0"/>
                </a:highlight>
              </a:rPr>
              <a:t>同意見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411136-46D5-4219-B73B-8535635B2524}"/>
              </a:ext>
            </a:extLst>
          </p:cNvPr>
          <p:cNvSpPr txBox="1"/>
          <p:nvPr/>
        </p:nvSpPr>
        <p:spPr>
          <a:xfrm>
            <a:off x="2494786" y="2073065"/>
            <a:ext cx="1720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latin typeface="HandwritingWeCan Light" panose="020F0300000000000000" pitchFamily="34" charset="0"/>
              </a:rPr>
              <a:t>I agree because ~.</a:t>
            </a:r>
          </a:p>
          <a:p>
            <a:r>
              <a:rPr kumimoji="1" lang="en-US" altLang="ja-JP" sz="1200" dirty="0">
                <a:latin typeface="HandwritingWeCan Light" panose="020F0300000000000000" pitchFamily="34" charset="0"/>
              </a:rPr>
              <a:t>〜</a:t>
            </a:r>
            <a:r>
              <a:rPr kumimoji="1" lang="ja-JP" altLang="en-US" sz="1200" dirty="0">
                <a:latin typeface="HandwritingWeCan Light" panose="020F0300000000000000" pitchFamily="34" charset="0"/>
              </a:rPr>
              <a:t>だから同意します。</a:t>
            </a:r>
            <a:endParaRPr kumimoji="1" lang="en-US" altLang="ja-JP" sz="1200" dirty="0">
              <a:latin typeface="HandwritingWeCan Light" panose="020F0300000000000000" pitchFamily="34" charset="0"/>
            </a:endParaRPr>
          </a:p>
          <a:p>
            <a:r>
              <a:rPr kumimoji="1" lang="en-US" altLang="ja-JP" sz="1200" dirty="0">
                <a:latin typeface="HandwritingWeCan Light" panose="020F0300000000000000" pitchFamily="34" charset="0"/>
              </a:rPr>
              <a:t> </a:t>
            </a:r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DC1E0C53-4CE7-47DD-919D-00A359711B19}"/>
              </a:ext>
            </a:extLst>
          </p:cNvPr>
          <p:cNvSpPr/>
          <p:nvPr/>
        </p:nvSpPr>
        <p:spPr>
          <a:xfrm>
            <a:off x="1208894" y="5935184"/>
            <a:ext cx="5340247" cy="668600"/>
          </a:xfrm>
          <a:prstGeom prst="wedgeRectCallout">
            <a:avLst>
              <a:gd name="adj1" fmla="val -57984"/>
              <a:gd name="adj2" fmla="val 245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I’ll think about it. /  You’re right.  / Thank you for your opinion.</a:t>
            </a:r>
            <a:endParaRPr kumimoji="1" lang="ja-JP" altLang="en-US" sz="1400" dirty="0">
              <a:solidFill>
                <a:schemeClr val="tx1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952CD44A-5B57-4520-99BC-A58B0D08B21D}"/>
              </a:ext>
            </a:extLst>
          </p:cNvPr>
          <p:cNvSpPr/>
          <p:nvPr/>
        </p:nvSpPr>
        <p:spPr>
          <a:xfrm>
            <a:off x="367057" y="4706228"/>
            <a:ext cx="404272" cy="4138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701" dirty="0"/>
              <a:t>A</a:t>
            </a:r>
            <a:endParaRPr kumimoji="1" lang="ja-JP" altLang="en-US" sz="1701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9448FEB-E605-4D2E-905C-84C8E751EAF9}"/>
              </a:ext>
            </a:extLst>
          </p:cNvPr>
          <p:cNvSpPr/>
          <p:nvPr/>
        </p:nvSpPr>
        <p:spPr>
          <a:xfrm>
            <a:off x="6732815" y="5460793"/>
            <a:ext cx="404272" cy="4138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701" dirty="0"/>
              <a:t>B</a:t>
            </a:r>
            <a:endParaRPr kumimoji="1" lang="ja-JP" altLang="en-US" sz="1701" dirty="0"/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CC8647A8-259B-4E5A-83DF-02A9548E64FA}"/>
              </a:ext>
            </a:extLst>
          </p:cNvPr>
          <p:cNvSpPr/>
          <p:nvPr/>
        </p:nvSpPr>
        <p:spPr>
          <a:xfrm>
            <a:off x="1232744" y="4260425"/>
            <a:ext cx="5340246" cy="668600"/>
          </a:xfrm>
          <a:prstGeom prst="wedgeRectCallout">
            <a:avLst>
              <a:gd name="adj1" fmla="val -58553"/>
              <a:gd name="adj2" fmla="val 507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I have an idea! (</a:t>
            </a:r>
            <a:r>
              <a:rPr kumimoji="1" lang="ja-JP" altLang="en-US" sz="13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一枚の紙を読んでください</a:t>
            </a:r>
            <a:r>
              <a:rPr kumimoji="1" lang="en-US" altLang="ja-JP" sz="13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). / </a:t>
            </a:r>
          </a:p>
          <a:p>
            <a:pPr algn="ctr"/>
            <a:r>
              <a:rPr kumimoji="1" lang="en-US" altLang="ja-JP" sz="13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I think ~ (</a:t>
            </a:r>
            <a:r>
              <a:rPr kumimoji="1" lang="ja-JP" altLang="en-US" sz="13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一枚の紙を読んでください</a:t>
            </a:r>
            <a:r>
              <a:rPr kumimoji="1" lang="en-US" altLang="ja-JP" sz="13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).</a:t>
            </a:r>
          </a:p>
          <a:p>
            <a:pPr algn="ctr"/>
            <a:r>
              <a:rPr kumimoji="1" lang="en-US" altLang="ja-JP" sz="13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What do you think?</a:t>
            </a:r>
            <a:endParaRPr kumimoji="1" lang="ja-JP" altLang="en-US" sz="1300" dirty="0">
              <a:solidFill>
                <a:schemeClr val="tx1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2B5A13D2-70FC-4503-94CA-9517F0A55F06}"/>
              </a:ext>
            </a:extLst>
          </p:cNvPr>
          <p:cNvSpPr/>
          <p:nvPr/>
        </p:nvSpPr>
        <p:spPr>
          <a:xfrm>
            <a:off x="1232744" y="4995173"/>
            <a:ext cx="5340246" cy="804857"/>
          </a:xfrm>
          <a:prstGeom prst="wedgeRectCallout">
            <a:avLst>
              <a:gd name="adj1" fmla="val 52636"/>
              <a:gd name="adj2" fmla="val 34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1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I agree because ~. 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1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That’s not a bad idea, but ~.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1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You have a good point, but ~.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kumimoji="1" lang="en-US" altLang="ja-JP" sz="1100" dirty="0">
                <a:solidFill>
                  <a:schemeClr val="tx1"/>
                </a:solidFill>
                <a:latin typeface="HandwritingWeCan Light" panose="020F0300000000000000" pitchFamily="34" charset="0"/>
              </a:rPr>
              <a:t>That’s a good idea, but ~.</a:t>
            </a:r>
            <a:endParaRPr kumimoji="1" lang="ja-JP" altLang="en-US" sz="1100" dirty="0">
              <a:solidFill>
                <a:schemeClr val="tx1"/>
              </a:solidFill>
              <a:latin typeface="HandwritingWeCan Light" panose="020F0300000000000000" pitchFamily="34" charset="0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BD3597CB-7CA7-4EB4-BC93-B23B755154E8}"/>
              </a:ext>
            </a:extLst>
          </p:cNvPr>
          <p:cNvSpPr/>
          <p:nvPr/>
        </p:nvSpPr>
        <p:spPr>
          <a:xfrm>
            <a:off x="367057" y="6197804"/>
            <a:ext cx="404272" cy="4138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701" dirty="0"/>
              <a:t>A</a:t>
            </a:r>
            <a:endParaRPr kumimoji="1" lang="ja-JP" altLang="en-US" sz="1701" dirty="0"/>
          </a:p>
        </p:txBody>
      </p:sp>
      <p:graphicFrame>
        <p:nvGraphicFramePr>
          <p:cNvPr id="3" name="表 7">
            <a:extLst>
              <a:ext uri="{FF2B5EF4-FFF2-40B4-BE49-F238E27FC236}">
                <a16:creationId xmlns:a16="http://schemas.microsoft.com/office/drawing/2014/main" id="{E63C5D23-B326-42C4-909D-678E58A42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19989"/>
              </p:ext>
            </p:extLst>
          </p:nvPr>
        </p:nvGraphicFramePr>
        <p:xfrm>
          <a:off x="856979" y="6671573"/>
          <a:ext cx="5879784" cy="376647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76033">
                  <a:extLst>
                    <a:ext uri="{9D8B030D-6E8A-4147-A177-3AD203B41FA5}">
                      <a16:colId xmlns:a16="http://schemas.microsoft.com/office/drawing/2014/main" val="1383465175"/>
                    </a:ext>
                  </a:extLst>
                </a:gridCol>
                <a:gridCol w="2588889">
                  <a:extLst>
                    <a:ext uri="{9D8B030D-6E8A-4147-A177-3AD203B41FA5}">
                      <a16:colId xmlns:a16="http://schemas.microsoft.com/office/drawing/2014/main" val="2053651184"/>
                    </a:ext>
                  </a:extLst>
                </a:gridCol>
                <a:gridCol w="2514862">
                  <a:extLst>
                    <a:ext uri="{9D8B030D-6E8A-4147-A177-3AD203B41FA5}">
                      <a16:colId xmlns:a16="http://schemas.microsoft.com/office/drawing/2014/main" val="4279975962"/>
                    </a:ext>
                  </a:extLst>
                </a:gridCol>
              </a:tblGrid>
              <a:tr h="1294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andwritingWeCan Light" panose="020F0300000000000000" pitchFamily="34" charset="0"/>
                        </a:rPr>
                        <a:t>Name</a:t>
                      </a:r>
                      <a:endParaRPr kumimoji="1" lang="ja-JP" altLang="en-US" sz="12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andwritingWeCan Light" panose="020F0300000000000000" pitchFamily="34" charset="0"/>
                        </a:rPr>
                        <a:t>What is their </a:t>
                      </a:r>
                      <a:r>
                        <a:rPr kumimoji="1" lang="en-US" altLang="ja-JP" sz="1200" b="1" u="sng" dirty="0">
                          <a:latin typeface="HandwritingWeCan Light" panose="020F0300000000000000" pitchFamily="34" charset="0"/>
                        </a:rPr>
                        <a:t>opinion</a:t>
                      </a:r>
                      <a:r>
                        <a:rPr kumimoji="1" lang="en-US" altLang="ja-JP" sz="1200" dirty="0">
                          <a:latin typeface="HandwritingWeCan Light" panose="020F0300000000000000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andwritingWeCan Light" panose="020F0300000000000000" pitchFamily="34" charset="0"/>
                        </a:rPr>
                        <a:t>Do you </a:t>
                      </a:r>
                      <a:r>
                        <a:rPr kumimoji="1" lang="en-US" altLang="ja-JP" sz="1200" u="sng" dirty="0">
                          <a:latin typeface="HandwritingWeCan Light" panose="020F0300000000000000" pitchFamily="34" charset="0"/>
                        </a:rPr>
                        <a:t>agree</a:t>
                      </a:r>
                      <a:r>
                        <a:rPr kumimoji="1" lang="en-US" altLang="ja-JP" sz="1200" dirty="0">
                          <a:latin typeface="HandwritingWeCan Light" panose="020F0300000000000000" pitchFamily="34" charset="0"/>
                        </a:rPr>
                        <a:t> or </a:t>
                      </a:r>
                      <a:r>
                        <a:rPr kumimoji="1" lang="en-US" altLang="ja-JP" sz="1200" u="sng" dirty="0">
                          <a:latin typeface="HandwritingWeCan Light" panose="020F0300000000000000" pitchFamily="34" charset="0"/>
                        </a:rPr>
                        <a:t>disagree</a:t>
                      </a:r>
                      <a:r>
                        <a:rPr kumimoji="1" lang="en-US" altLang="ja-JP" sz="1200" dirty="0">
                          <a:latin typeface="HandwritingWeCan Light" panose="020F0300000000000000" pitchFamily="34" charset="0"/>
                        </a:rPr>
                        <a:t>?</a:t>
                      </a:r>
                    </a:p>
                    <a:p>
                      <a:pPr algn="ctr"/>
                      <a:endParaRPr kumimoji="1" lang="en-US" altLang="ja-JP" sz="1200" dirty="0">
                        <a:latin typeface="HandwritingWeCan Light" panose="020F0300000000000000" pitchFamily="34" charset="0"/>
                      </a:endParaRPr>
                    </a:p>
                    <a:p>
                      <a:pPr algn="ctr"/>
                      <a:endParaRPr kumimoji="1" lang="en-US" altLang="ja-JP" sz="12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83459"/>
                  </a:ext>
                </a:extLst>
              </a:tr>
              <a:tr h="4466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23073"/>
                  </a:ext>
                </a:extLst>
              </a:tr>
              <a:tr h="44662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8484"/>
                  </a:ext>
                </a:extLst>
              </a:tr>
              <a:tr h="44662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29571"/>
                  </a:ext>
                </a:extLst>
              </a:tr>
              <a:tr h="44662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84635"/>
                  </a:ext>
                </a:extLst>
              </a:tr>
              <a:tr h="44662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30954"/>
                  </a:ext>
                </a:extLst>
              </a:tr>
              <a:tr h="44662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62259"/>
                  </a:ext>
                </a:extLst>
              </a:tr>
              <a:tr h="44662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38003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1F487B-8A3D-4F51-97D2-5B84D9E2F43A}"/>
              </a:ext>
            </a:extLst>
          </p:cNvPr>
          <p:cNvSpPr txBox="1"/>
          <p:nvPr/>
        </p:nvSpPr>
        <p:spPr>
          <a:xfrm>
            <a:off x="232273" y="1324718"/>
            <a:ext cx="7129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u="sng" dirty="0"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キーワード</a:t>
            </a:r>
            <a:r>
              <a:rPr lang="en-US" altLang="ja-JP" dirty="0"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:  </a:t>
            </a:r>
            <a:r>
              <a:rPr lang="en-US" altLang="ja-JP" dirty="0">
                <a:latin typeface="HandwritingWeCan Light" panose="020F0300000000000000" pitchFamily="34" charset="0"/>
                <a:ea typeface="UD Digi Kyokasho N-B" panose="02020700000000000000" pitchFamily="18" charset="-128"/>
              </a:rPr>
              <a:t>opinion </a:t>
            </a:r>
            <a:r>
              <a:rPr lang="ja-JP" altLang="en-US" dirty="0">
                <a:latin typeface="HandwritingWeCan Light" panose="020F0300000000000000" pitchFamily="34" charset="0"/>
                <a:ea typeface="UD Digi Kyokasho N-B" panose="02020700000000000000" pitchFamily="18" charset="-128"/>
              </a:rPr>
              <a:t>意見   </a:t>
            </a:r>
            <a:r>
              <a:rPr lang="en-US" altLang="ja-JP" dirty="0">
                <a:latin typeface="HandwritingWeCan Light" panose="020F0300000000000000" pitchFamily="34" charset="0"/>
                <a:ea typeface="UD Digi Kyokasho N-B" panose="02020700000000000000" pitchFamily="18" charset="-128"/>
              </a:rPr>
              <a:t>agree </a:t>
            </a:r>
            <a:r>
              <a:rPr lang="ja-JP" altLang="en-US" dirty="0">
                <a:latin typeface="HandwritingWeCan Light" panose="020F0300000000000000" pitchFamily="34" charset="0"/>
                <a:ea typeface="UD Digi Kyokasho N-B" panose="02020700000000000000" pitchFamily="18" charset="-128"/>
              </a:rPr>
              <a:t>同意する  </a:t>
            </a:r>
            <a:r>
              <a:rPr lang="en-US" altLang="ja-JP" dirty="0">
                <a:latin typeface="HandwritingWeCan Light" panose="020F0300000000000000" pitchFamily="34" charset="0"/>
                <a:ea typeface="UD Digi Kyokasho N-B" panose="02020700000000000000" pitchFamily="18" charset="-128"/>
              </a:rPr>
              <a:t>disagree </a:t>
            </a:r>
            <a:r>
              <a:rPr kumimoji="1" lang="ja-JP" altLang="en-US" sz="18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反対する</a:t>
            </a:r>
            <a:endParaRPr lang="en-US" altLang="ja-JP" sz="1800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  <a:p>
            <a:endParaRPr lang="ja-JP" altLang="en-US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</p:txBody>
      </p:sp>
      <p:pic>
        <p:nvPicPr>
          <p:cNvPr id="1026" name="Picture 2" descr="Ícone de Agree no estilo Cor">
            <a:extLst>
              <a:ext uri="{FF2B5EF4-FFF2-40B4-BE49-F238E27FC236}">
                <a16:creationId xmlns:a16="http://schemas.microsoft.com/office/drawing/2014/main" id="{5EC44EE2-6329-4516-8BFE-1307ED10E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423" y="1684685"/>
            <a:ext cx="378327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sagree icon">
            <a:extLst>
              <a:ext uri="{FF2B5EF4-FFF2-40B4-BE49-F238E27FC236}">
                <a16:creationId xmlns:a16="http://schemas.microsoft.com/office/drawing/2014/main" id="{C2B9823C-FF01-4FD0-AD90-ACEA52ED7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875" y="1657033"/>
            <a:ext cx="408527" cy="44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presentação de voz icon">
            <a:extLst>
              <a:ext uri="{FF2B5EF4-FFF2-40B4-BE49-F238E27FC236}">
                <a16:creationId xmlns:a16="http://schemas.microsoft.com/office/drawing/2014/main" id="{B92F3662-944C-47F8-AF92-9F519EC04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39" y="1635291"/>
            <a:ext cx="444367" cy="44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Ícone de Agree no estilo Cor">
            <a:extLst>
              <a:ext uri="{FF2B5EF4-FFF2-40B4-BE49-F238E27FC236}">
                <a16:creationId xmlns:a16="http://schemas.microsoft.com/office/drawing/2014/main" id="{E1F94FB7-59AF-407A-9DF6-A9D88274D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324" y="6969951"/>
            <a:ext cx="279098" cy="27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Disagree icon">
            <a:extLst>
              <a:ext uri="{FF2B5EF4-FFF2-40B4-BE49-F238E27FC236}">
                <a16:creationId xmlns:a16="http://schemas.microsoft.com/office/drawing/2014/main" id="{AB2356B3-27CF-4A72-A7CC-A41EC45DD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801" y="6915337"/>
            <a:ext cx="330583" cy="35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Apresentação de voz icon">
            <a:extLst>
              <a:ext uri="{FF2B5EF4-FFF2-40B4-BE49-F238E27FC236}">
                <a16:creationId xmlns:a16="http://schemas.microsoft.com/office/drawing/2014/main" id="{A081F05E-09AB-4988-9120-45812AF62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613" y="6871415"/>
            <a:ext cx="400443" cy="40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rachá icon">
            <a:extLst>
              <a:ext uri="{FF2B5EF4-FFF2-40B4-BE49-F238E27FC236}">
                <a16:creationId xmlns:a16="http://schemas.microsoft.com/office/drawing/2014/main" id="{95E24F06-17D5-4868-BDF3-7F4F7D98B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37" y="6886477"/>
            <a:ext cx="439413" cy="4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Disagree icon">
            <a:extLst>
              <a:ext uri="{FF2B5EF4-FFF2-40B4-BE49-F238E27FC236}">
                <a16:creationId xmlns:a16="http://schemas.microsoft.com/office/drawing/2014/main" id="{E8B85B3C-C0B1-473B-9C3B-811953425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29" y="5302115"/>
            <a:ext cx="330583" cy="35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左大かっこ 23">
            <a:extLst>
              <a:ext uri="{FF2B5EF4-FFF2-40B4-BE49-F238E27FC236}">
                <a16:creationId xmlns:a16="http://schemas.microsoft.com/office/drawing/2014/main" id="{5A0D3711-5A0E-4634-833B-F65B91E1557D}"/>
              </a:ext>
            </a:extLst>
          </p:cNvPr>
          <p:cNvSpPr/>
          <p:nvPr/>
        </p:nvSpPr>
        <p:spPr>
          <a:xfrm flipH="1">
            <a:off x="3348040" y="5209484"/>
            <a:ext cx="130783" cy="521742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2" descr="Ícone de Agree no estilo Cor">
            <a:extLst>
              <a:ext uri="{FF2B5EF4-FFF2-40B4-BE49-F238E27FC236}">
                <a16:creationId xmlns:a16="http://schemas.microsoft.com/office/drawing/2014/main" id="{ECACE2A7-619C-40B8-804A-300032451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02" y="4991214"/>
            <a:ext cx="242954" cy="23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2DD8342-90DF-4BEC-86BA-D7913BBEDABD}"/>
              </a:ext>
            </a:extLst>
          </p:cNvPr>
          <p:cNvSpPr/>
          <p:nvPr/>
        </p:nvSpPr>
        <p:spPr>
          <a:xfrm>
            <a:off x="215238" y="3577624"/>
            <a:ext cx="712919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dirty="0">
                <a:latin typeface="Comic Sans MS" panose="030F0702030302020204" pitchFamily="66" charset="0"/>
              </a:rPr>
              <a:t>Please make pairs. Every student will get a  paper with an </a:t>
            </a:r>
            <a:r>
              <a:rPr kumimoji="1" lang="en-US" altLang="ja-JP" sz="1100" u="sng" dirty="0">
                <a:latin typeface="Comic Sans MS" panose="030F0702030302020204" pitchFamily="66" charset="0"/>
              </a:rPr>
              <a:t>opinion</a:t>
            </a:r>
            <a:r>
              <a:rPr kumimoji="1" lang="en-US" altLang="ja-JP" sz="1100" dirty="0">
                <a:latin typeface="Comic Sans MS" panose="030F0702030302020204" pitchFamily="66" charset="0"/>
              </a:rPr>
              <a:t> on it.  You will imagine this is your </a:t>
            </a:r>
            <a:r>
              <a:rPr kumimoji="1" lang="en-US" altLang="ja-JP" sz="1100" u="sng" dirty="0">
                <a:latin typeface="Comic Sans MS" panose="030F0702030302020204" pitchFamily="66" charset="0"/>
              </a:rPr>
              <a:t>opinion</a:t>
            </a:r>
            <a:r>
              <a:rPr kumimoji="1" lang="en-US" altLang="ja-JP" sz="1100" dirty="0">
                <a:latin typeface="Comic Sans MS" panose="030F0702030302020204" pitchFamily="66" charset="0"/>
              </a:rPr>
              <a:t>.</a:t>
            </a:r>
          </a:p>
          <a:p>
            <a:r>
              <a:rPr kumimoji="1" lang="en-US" altLang="ja-JP" sz="1100" dirty="0">
                <a:latin typeface="Comic Sans MS" panose="030F0702030302020204" pitchFamily="66" charset="0"/>
              </a:rPr>
              <a:t>Student on the right please be A first, and student on the left please be B. Then </a:t>
            </a:r>
            <a:r>
              <a:rPr kumimoji="1" lang="en-US" altLang="ja-JP" sz="1100" u="sng" dirty="0">
                <a:latin typeface="Comic Sans MS" panose="030F0702030302020204" pitchFamily="66" charset="0"/>
              </a:rPr>
              <a:t>switch</a:t>
            </a:r>
            <a:r>
              <a:rPr kumimoji="1" lang="en-US" altLang="ja-JP" sz="1100" dirty="0">
                <a:latin typeface="Comic Sans MS" panose="030F0702030302020204" pitchFamily="66" charset="0"/>
              </a:rPr>
              <a:t> who is A and who is B. When time is up, you will switch partners.</a:t>
            </a:r>
            <a:endParaRPr kumimoji="1" lang="ja-JP" altLang="en-US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6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9D0EA5E-DE16-41B5-8330-588AFDB4E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789" y="2814898"/>
            <a:ext cx="7275117" cy="967515"/>
          </a:xfrm>
        </p:spPr>
        <p:txBody>
          <a:bodyPr>
            <a:normAutofit/>
          </a:bodyPr>
          <a:lstStyle/>
          <a:p>
            <a:pPr algn="l"/>
            <a:r>
              <a:rPr lang="en-US" altLang="ja-JP" sz="1800" dirty="0">
                <a:latin typeface="HandwritingWeCan Light" panose="020F0300000000000000" pitchFamily="34" charset="0"/>
              </a:rPr>
              <a:t>Please write </a:t>
            </a:r>
            <a:r>
              <a:rPr lang="en-US" altLang="ja-JP" sz="1800" b="1" u="sng" dirty="0">
                <a:latin typeface="HandwritingWeCan Light" panose="020F0300000000000000" pitchFamily="34" charset="0"/>
              </a:rPr>
              <a:t>your</a:t>
            </a:r>
            <a:r>
              <a:rPr lang="en-US" altLang="ja-JP" sz="1800" dirty="0">
                <a:latin typeface="HandwritingWeCan Light" panose="020F0300000000000000" pitchFamily="34" charset="0"/>
              </a:rPr>
              <a:t> opinion in English.</a:t>
            </a:r>
            <a:endParaRPr kumimoji="1" lang="en-US" altLang="ja-JP" sz="1800" dirty="0">
              <a:latin typeface="HandwritingWeCan Light" panose="020F0300000000000000" pitchFamily="34" charset="0"/>
            </a:endParaRPr>
          </a:p>
          <a:p>
            <a:pPr algn="l"/>
            <a:endParaRPr lang="en-US" altLang="ja-JP" sz="1800" dirty="0">
              <a:latin typeface="HandwritingWeCan Light" panose="020F0300000000000000" pitchFamily="34" charset="0"/>
            </a:endParaRPr>
          </a:p>
        </p:txBody>
      </p:sp>
      <p:sp>
        <p:nvSpPr>
          <p:cNvPr id="4" name="AutoShape 2" descr="Lining Lined Writing Paper, Size: A4, Size/Dimension: 16x6inch(LxW) at best  price in Chennai">
            <a:extLst>
              <a:ext uri="{FF2B5EF4-FFF2-40B4-BE49-F238E27FC236}">
                <a16:creationId xmlns:a16="http://schemas.microsoft.com/office/drawing/2014/main" id="{983FF40D-9553-43B0-8858-C4637E166E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5192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8" name="Picture 4" descr="Printable Low Vision Writing Paper - Half Inch - A4">
            <a:extLst>
              <a:ext uri="{FF2B5EF4-FFF2-40B4-BE49-F238E27FC236}">
                <a16:creationId xmlns:a16="http://schemas.microsoft.com/office/drawing/2014/main" id="{E4E8F952-5EFA-425D-8714-6625DBA9A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4" b="67398"/>
          <a:stretch/>
        </p:blipFill>
        <p:spPr bwMode="auto">
          <a:xfrm>
            <a:off x="57769" y="3372402"/>
            <a:ext cx="7422528" cy="212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いろいろな色鉛筆のマーク | かわいいフリー素材集 いらすとや">
            <a:extLst>
              <a:ext uri="{FF2B5EF4-FFF2-40B4-BE49-F238E27FC236}">
                <a16:creationId xmlns:a16="http://schemas.microsoft.com/office/drawing/2014/main" id="{C9C2BAD0-17B8-4D2C-BB26-75ADEB11E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90708" y="103289"/>
            <a:ext cx="982668" cy="100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英語の音読のイラスト | かわいいフリー素材集 いらすとや">
            <a:extLst>
              <a:ext uri="{FF2B5EF4-FFF2-40B4-BE49-F238E27FC236}">
                <a16:creationId xmlns:a16="http://schemas.microsoft.com/office/drawing/2014/main" id="{886F77A4-3AD6-4B4B-83AF-429A16017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77" y="1443354"/>
            <a:ext cx="1226572" cy="125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フローチャート: 和接合 7">
            <a:extLst>
              <a:ext uri="{FF2B5EF4-FFF2-40B4-BE49-F238E27FC236}">
                <a16:creationId xmlns:a16="http://schemas.microsoft.com/office/drawing/2014/main" id="{89DBD635-68DD-4E55-BB6E-B64564A667CF}"/>
              </a:ext>
            </a:extLst>
          </p:cNvPr>
          <p:cNvSpPr/>
          <p:nvPr/>
        </p:nvSpPr>
        <p:spPr>
          <a:xfrm>
            <a:off x="1005544" y="1436932"/>
            <a:ext cx="1490838" cy="1348284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8EF1A8E-235C-455D-8C8B-45B59D7C9F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82" b="3538"/>
          <a:stretch/>
        </p:blipFill>
        <p:spPr>
          <a:xfrm>
            <a:off x="3924861" y="1266126"/>
            <a:ext cx="2915327" cy="1348284"/>
          </a:xfrm>
          <a:prstGeom prst="rect">
            <a:avLst/>
          </a:prstGeom>
        </p:spPr>
      </p:pic>
      <p:sp>
        <p:nvSpPr>
          <p:cNvPr id="11" name="字幕 2">
            <a:extLst>
              <a:ext uri="{FF2B5EF4-FFF2-40B4-BE49-F238E27FC236}">
                <a16:creationId xmlns:a16="http://schemas.microsoft.com/office/drawing/2014/main" id="{C94BD454-1ACA-46E3-B845-8945BD1224E1}"/>
              </a:ext>
            </a:extLst>
          </p:cNvPr>
          <p:cNvSpPr txBox="1">
            <a:spLocks/>
          </p:cNvSpPr>
          <p:nvPr/>
        </p:nvSpPr>
        <p:spPr>
          <a:xfrm>
            <a:off x="142278" y="581880"/>
            <a:ext cx="7275117" cy="96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b="1" u="sng" dirty="0">
                <a:latin typeface="HandwritingWeCan Light" panose="020F0300000000000000" pitchFamily="34" charset="0"/>
              </a:rPr>
              <a:t>Opinion</a:t>
            </a:r>
            <a:r>
              <a:rPr lang="en-US" altLang="ja-JP" sz="1600" b="1" dirty="0">
                <a:latin typeface="HandwritingWeCan Light" panose="020F0300000000000000" pitchFamily="34" charset="0"/>
              </a:rPr>
              <a:t>: </a:t>
            </a:r>
            <a:r>
              <a:rPr lang="en-US" altLang="ja-JP" sz="1600" dirty="0">
                <a:latin typeface="HandwritingWeCan Light" panose="020F0300000000000000" pitchFamily="34" charset="0"/>
              </a:rPr>
              <a:t>Some people think students don’t need to learn English. </a:t>
            </a:r>
          </a:p>
          <a:p>
            <a:pPr algn="l"/>
            <a:r>
              <a:rPr lang="en-US" altLang="ja-JP" sz="1600" dirty="0">
                <a:latin typeface="HandwritingWeCan Light" panose="020F0300000000000000" pitchFamily="34" charset="0"/>
              </a:rPr>
              <a:t>What do you think?</a:t>
            </a:r>
          </a:p>
          <a:p>
            <a:pPr algn="l"/>
            <a:endParaRPr lang="en-US" altLang="ja-JP" sz="1800" dirty="0">
              <a:latin typeface="HandwritingWeCan Light" panose="020F0300000000000000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D95CB4-6767-4A8B-88C2-E7861934AC58}"/>
              </a:ext>
            </a:extLst>
          </p:cNvPr>
          <p:cNvSpPr txBox="1"/>
          <p:nvPr/>
        </p:nvSpPr>
        <p:spPr>
          <a:xfrm>
            <a:off x="142278" y="309905"/>
            <a:ext cx="78246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学生は英語を学ぶ必要がないと考える人もいます。どう思いますか？</a:t>
            </a:r>
          </a:p>
        </p:txBody>
      </p:sp>
    </p:spTree>
    <p:extLst>
      <p:ext uri="{BB962C8B-B14F-4D97-AF65-F5344CB8AC3E}">
        <p14:creationId xmlns:p14="http://schemas.microsoft.com/office/powerpoint/2010/main" val="115135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DD927DF6-6A23-4F74-BA7D-DF1DA80C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22948"/>
              </p:ext>
            </p:extLst>
          </p:nvPr>
        </p:nvGraphicFramePr>
        <p:xfrm>
          <a:off x="439737" y="444023"/>
          <a:ext cx="6561564" cy="997830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561564">
                  <a:extLst>
                    <a:ext uri="{9D8B030D-6E8A-4147-A177-3AD203B41FA5}">
                      <a16:colId xmlns:a16="http://schemas.microsoft.com/office/drawing/2014/main" val="2053651184"/>
                    </a:ext>
                  </a:extLst>
                </a:gridCol>
              </a:tblGrid>
              <a:tr h="57955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latin typeface="HandwritingWeCan Light" panose="020F0300000000000000" pitchFamily="34" charset="0"/>
                        </a:rPr>
                        <a:t>We should only eat candy for school lunch.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23073"/>
                  </a:ext>
                </a:extLst>
              </a:tr>
              <a:tr h="55322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No one should have a pet.</a:t>
                      </a:r>
                    </a:p>
                    <a:p>
                      <a:pPr algn="l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848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Vegetables are better than fruit.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29571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Winter is better than summer.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84635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Rain is the best weather.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3095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Chickens are the best of all animals.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6225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Cars are better than bicycles.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38003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Mountains are better than beaches.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4291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All students should have part time jobs.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9432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No one should have a smartphone.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1385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Morning is better than night.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74336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Salty is better than sweet.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90050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USJ is better than Tokyo Disney.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1811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Manga is better than anime.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46741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Hot is better than cold.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7425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TVs are better than PCs.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2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07581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DD927DF6-6A23-4F74-BA7D-DF1DA80C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80869"/>
              </p:ext>
            </p:extLst>
          </p:nvPr>
        </p:nvGraphicFramePr>
        <p:xfrm>
          <a:off x="439737" y="444023"/>
          <a:ext cx="6561564" cy="997830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561564">
                  <a:extLst>
                    <a:ext uri="{9D8B030D-6E8A-4147-A177-3AD203B41FA5}">
                      <a16:colId xmlns:a16="http://schemas.microsoft.com/office/drawing/2014/main" val="2053651184"/>
                    </a:ext>
                  </a:extLst>
                </a:gridCol>
              </a:tblGrid>
              <a:tr h="57955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latin typeface="HandwritingWeCan Light" panose="020F0300000000000000" pitchFamily="34" charset="0"/>
                        </a:rPr>
                        <a:t>Swimming is better than hiking.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23073"/>
                  </a:ext>
                </a:extLst>
              </a:tr>
              <a:tr h="55322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Milk is the best drink.</a:t>
                      </a:r>
                    </a:p>
                    <a:p>
                      <a:pPr algn="l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848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Bread is better than rice.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29571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Mario is better than Pikachu.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84635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Halloween is the best holiday.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3095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Baseball is the best of all sports.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6225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Spiders are scary.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38003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Spicy food is the best.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4291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Quiet is better than loud.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9432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Shogi is the best of all games.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1385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Blue is the best of all colors.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74336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Cool is better than cute.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90050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Anpanman is the best of all characters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1811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The moon is better than the sun.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46741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Trains are better than planes.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7425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Curry is better than ramen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2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5206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DD927DF6-6A23-4F74-BA7D-DF1DA80C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06177"/>
              </p:ext>
            </p:extLst>
          </p:nvPr>
        </p:nvGraphicFramePr>
        <p:xfrm>
          <a:off x="499055" y="356754"/>
          <a:ext cx="6561564" cy="997830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561564">
                  <a:extLst>
                    <a:ext uri="{9D8B030D-6E8A-4147-A177-3AD203B41FA5}">
                      <a16:colId xmlns:a16="http://schemas.microsoft.com/office/drawing/2014/main" val="2053651184"/>
                    </a:ext>
                  </a:extLst>
                </a:gridCol>
              </a:tblGrid>
              <a:tr h="57955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latin typeface="HandwritingWeCan Light" panose="020F0300000000000000" pitchFamily="34" charset="0"/>
                        </a:rPr>
                        <a:t>Popcorn is the best of all snacks.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323073"/>
                  </a:ext>
                </a:extLst>
              </a:tr>
              <a:tr h="55322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Winter is the best of all seasons.</a:t>
                      </a:r>
                    </a:p>
                    <a:p>
                      <a:pPr algn="l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848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Apples are the best of all fruits.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29571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Bananas are better than strawberries.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84635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Fish is better than beef.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3095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Camping is better than a hotel.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6225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Monday is better than Saturday.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38003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August is better than April.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4291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Being fast is better than being strong.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9432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Old things are better than new things.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1385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Being thirsty is better than being hungry.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74336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Running is better than walking.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90050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A fan is better than an air conditioner.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18114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Pencils are better than pens.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467419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Pigs are the best of all animals.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7425"/>
                  </a:ext>
                </a:extLst>
              </a:tr>
              <a:tr h="6268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latin typeface="HandwritingWeCan Light" panose="020F0300000000000000" pitchFamily="34" charset="0"/>
                        </a:rPr>
                        <a:t>Eggplant is the best of all vegetables.</a:t>
                      </a:r>
                      <a:endParaRPr kumimoji="1" lang="ja-JP" altLang="en-US" sz="20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2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32919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659</Words>
  <Application>Microsoft Office PowerPoint</Application>
  <PresentationFormat>ユーザー設定</PresentationFormat>
  <Paragraphs>92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UD Digi Kyokasho N-B</vt:lpstr>
      <vt:lpstr>Arial</vt:lpstr>
      <vt:lpstr>Calibri</vt:lpstr>
      <vt:lpstr>Calibri Light</vt:lpstr>
      <vt:lpstr>Comic Sans MS</vt:lpstr>
      <vt:lpstr>HandwritingWeCan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9</cp:revision>
  <cp:lastPrinted>2023-03-01T07:08:05Z</cp:lastPrinted>
  <dcterms:created xsi:type="dcterms:W3CDTF">2023-02-17T06:44:11Z</dcterms:created>
  <dcterms:modified xsi:type="dcterms:W3CDTF">2023-03-01T07:10:28Z</dcterms:modified>
</cp:coreProperties>
</file>