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84975"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125" d="100"/>
          <a:sy n="125" d="100"/>
        </p:scale>
        <p:origin x="636" y="-3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09E4BCC-97FC-4587-828E-B7598CEA9FB6}"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1828790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9E4BCC-97FC-4587-828E-B7598CEA9FB6}"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1509021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9E4BCC-97FC-4587-828E-B7598CEA9FB6}"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156403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9E4BCC-97FC-4587-828E-B7598CEA9FB6}"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754973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09E4BCC-97FC-4587-828E-B7598CEA9FB6}"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1808703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09E4BCC-97FC-4587-828E-B7598CEA9FB6}"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3195039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09E4BCC-97FC-4587-828E-B7598CEA9FB6}" type="datetimeFigureOut">
              <a:rPr kumimoji="1" lang="ja-JP" altLang="en-US" smtClean="0"/>
              <a:t>2024/4/25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187802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09E4BCC-97FC-4587-828E-B7598CEA9FB6}" type="datetimeFigureOut">
              <a:rPr kumimoji="1" lang="ja-JP" altLang="en-US" smtClean="0"/>
              <a:t>2024/4/25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231243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E4BCC-97FC-4587-828E-B7598CEA9FB6}" type="datetimeFigureOut">
              <a:rPr kumimoji="1" lang="ja-JP" altLang="en-US" smtClean="0"/>
              <a:t>2024/4/25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384420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9E4BCC-97FC-4587-828E-B7598CEA9FB6}"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3754718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9E4BCC-97FC-4587-828E-B7598CEA9FB6}"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3044641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C09E4BCC-97FC-4587-828E-B7598CEA9FB6}" type="datetimeFigureOut">
              <a:rPr kumimoji="1" lang="ja-JP" altLang="en-US" smtClean="0"/>
              <a:t>2024/4/25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435E020B-3C66-4BD3-971C-392EB7C3BFD6}" type="slidenum">
              <a:rPr kumimoji="1" lang="ja-JP" altLang="en-US" smtClean="0"/>
              <a:t>‹#›</a:t>
            </a:fld>
            <a:endParaRPr kumimoji="1" lang="ja-JP" altLang="en-US"/>
          </a:p>
        </p:txBody>
      </p:sp>
    </p:spTree>
    <p:extLst>
      <p:ext uri="{BB962C8B-B14F-4D97-AF65-F5344CB8AC3E}">
        <p14:creationId xmlns:p14="http://schemas.microsoft.com/office/powerpoint/2010/main" val="3510231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C1FA882A-53FB-CCF8-A2B7-81E5700586F4}"/>
              </a:ext>
            </a:extLst>
          </p:cNvPr>
          <p:cNvGraphicFramePr>
            <a:graphicFrameLocks noGrp="1"/>
          </p:cNvGraphicFramePr>
          <p:nvPr>
            <p:extLst>
              <p:ext uri="{D42A27DB-BD31-4B8C-83A1-F6EECF244321}">
                <p14:modId xmlns:p14="http://schemas.microsoft.com/office/powerpoint/2010/main" val="2636552901"/>
              </p:ext>
            </p:extLst>
          </p:nvPr>
        </p:nvGraphicFramePr>
        <p:xfrm>
          <a:off x="559538" y="495300"/>
          <a:ext cx="5738924" cy="8915400"/>
        </p:xfrm>
        <a:graphic>
          <a:graphicData uri="http://schemas.openxmlformats.org/drawingml/2006/table">
            <a:tbl>
              <a:tblPr firstRow="1" bandRow="1">
                <a:tableStyleId>{5C22544A-7EE6-4342-B048-85BDC9FD1C3A}</a:tableStyleId>
              </a:tblPr>
              <a:tblGrid>
                <a:gridCol w="2869462">
                  <a:extLst>
                    <a:ext uri="{9D8B030D-6E8A-4147-A177-3AD203B41FA5}">
                      <a16:colId xmlns:a16="http://schemas.microsoft.com/office/drawing/2014/main" val="4200940152"/>
                    </a:ext>
                  </a:extLst>
                </a:gridCol>
                <a:gridCol w="2869462">
                  <a:extLst>
                    <a:ext uri="{9D8B030D-6E8A-4147-A177-3AD203B41FA5}">
                      <a16:colId xmlns:a16="http://schemas.microsoft.com/office/drawing/2014/main" val="37760451"/>
                    </a:ext>
                  </a:extLst>
                </a:gridCol>
              </a:tblGrid>
              <a:tr h="594360">
                <a:tc>
                  <a:txBody>
                    <a:bodyPr/>
                    <a:lstStyle/>
                    <a:p>
                      <a:pPr algn="ctr"/>
                      <a:r>
                        <a:rPr kumimoji="1" lang="en-US" altLang="ja-JP" sz="1100" b="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b="0" u="none" dirty="0">
                          <a:solidFill>
                            <a:schemeClr val="tx1"/>
                          </a:solidFill>
                          <a:latin typeface="Calibri" panose="020F0502020204030204" pitchFamily="34" charset="0"/>
                          <a:cs typeface="Calibri" panose="020F0502020204030204" pitchFamily="34" charset="0"/>
                        </a:rPr>
                        <a:t>“Is he going to study for the test?”</a:t>
                      </a:r>
                      <a:endParaRPr kumimoji="1" lang="ja-JP" altLang="en-US" sz="1100" b="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100" b="0" u="sng" dirty="0">
                          <a:solidFill>
                            <a:schemeClr val="tx1"/>
                          </a:solidFill>
                          <a:latin typeface="Calibri" panose="020F0502020204030204" pitchFamily="34" charset="0"/>
                          <a:cs typeface="Calibri" panose="020F0502020204030204" pitchFamily="34" charset="0"/>
                        </a:rPr>
                        <a:t>ANSWER</a:t>
                      </a:r>
                    </a:p>
                    <a:p>
                      <a:pPr algn="ctr"/>
                      <a:r>
                        <a:rPr kumimoji="1" lang="en-US" altLang="ja-JP" sz="1100" b="0" u="none" dirty="0">
                          <a:solidFill>
                            <a:schemeClr val="tx1"/>
                          </a:solidFill>
                          <a:latin typeface="Calibri" panose="020F0502020204030204" pitchFamily="34" charset="0"/>
                          <a:cs typeface="Calibri" panose="020F0502020204030204" pitchFamily="34" charset="0"/>
                        </a:rPr>
                        <a:t>“Yes, he's going to study every day.”</a:t>
                      </a:r>
                      <a:endParaRPr kumimoji="1" lang="ja-JP" altLang="en-US" sz="1100" b="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0179876"/>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“What are you going to eat for lunch?”</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endParaRPr kumimoji="1" lang="ja-JP" altLang="en-US" sz="1100" u="sng" dirty="0">
                        <a:solidFill>
                          <a:schemeClr val="tx1"/>
                        </a:solidFill>
                        <a:latin typeface="Calibri" panose="020F0502020204030204" pitchFamily="34" charset="0"/>
                        <a:cs typeface="Calibri" panose="020F0502020204030204" pitchFamily="34" charset="0"/>
                      </a:endParaRPr>
                    </a:p>
                    <a:p>
                      <a:pPr algn="ctr"/>
                      <a:r>
                        <a:rPr kumimoji="1" lang="en-US" altLang="ja-JP" sz="1100" dirty="0">
                          <a:solidFill>
                            <a:schemeClr val="tx1"/>
                          </a:solidFill>
                          <a:latin typeface="Calibri" panose="020F0502020204030204" pitchFamily="34" charset="0"/>
                          <a:cs typeface="Calibri" panose="020F0502020204030204" pitchFamily="34" charset="0"/>
                        </a:rPr>
                        <a:t>“I'm going to eat a sandwich and an apple.”</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5591047"/>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“Are they going to play soccer after school?”</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endParaRPr kumimoji="1" lang="ja-JP" altLang="en-US" sz="1100" u="sng" dirty="0">
                        <a:solidFill>
                          <a:schemeClr val="tx1"/>
                        </a:solidFill>
                        <a:latin typeface="Calibri" panose="020F0502020204030204" pitchFamily="34" charset="0"/>
                        <a:cs typeface="Calibri" panose="020F0502020204030204" pitchFamily="34" charset="0"/>
                      </a:endParaRPr>
                    </a:p>
                    <a:p>
                      <a:pPr algn="ctr"/>
                      <a:r>
                        <a:rPr kumimoji="1" lang="en-US" altLang="ja-JP" sz="1100" dirty="0">
                          <a:solidFill>
                            <a:schemeClr val="tx1"/>
                          </a:solidFill>
                          <a:latin typeface="Calibri" panose="020F0502020204030204" pitchFamily="34" charset="0"/>
                          <a:cs typeface="Calibri" panose="020F0502020204030204" pitchFamily="34" charset="0"/>
                        </a:rPr>
                        <a:t>“No, they're going to play basketball after school.”</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9573213"/>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“Is she going to watch TV tonight?”</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Calibri" panose="020F0502020204030204" pitchFamily="34" charset="0"/>
                          <a:cs typeface="Calibri" panose="020F0502020204030204" pitchFamily="34" charset="0"/>
                        </a:rPr>
                        <a:t>“Yes, she's going to watch her favorite show.”</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9256428"/>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“Are we going to visit grandma next Sunday?”</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Calibri" panose="020F0502020204030204" pitchFamily="34" charset="0"/>
                          <a:cs typeface="Calibri" panose="020F0502020204030204" pitchFamily="34" charset="0"/>
                        </a:rPr>
                        <a:t>“Yes, we're going to visit her in the afternoon.”</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591686"/>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“What are they going to do at the park?”</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endParaRPr kumimoji="1" lang="ja-JP" altLang="en-US" sz="1100" u="sng" dirty="0">
                        <a:solidFill>
                          <a:schemeClr val="tx1"/>
                        </a:solidFill>
                        <a:latin typeface="Calibri" panose="020F0502020204030204" pitchFamily="34" charset="0"/>
                        <a:cs typeface="Calibri" panose="020F0502020204030204" pitchFamily="34" charset="0"/>
                      </a:endParaRPr>
                    </a:p>
                    <a:p>
                      <a:pPr algn="ctr"/>
                      <a:r>
                        <a:rPr kumimoji="1" lang="en-US" altLang="ja-JP" sz="1100" dirty="0">
                          <a:solidFill>
                            <a:schemeClr val="tx1"/>
                          </a:solidFill>
                          <a:latin typeface="Calibri" panose="020F0502020204030204" pitchFamily="34" charset="0"/>
                          <a:cs typeface="Calibri" panose="020F0502020204030204" pitchFamily="34" charset="0"/>
                        </a:rPr>
                        <a:t>“They're going to enjoy a picnic and play games.”</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1593488"/>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“Are you going to take the bus today?”</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endParaRPr kumimoji="1" lang="ja-JP" altLang="en-US" sz="1100" u="sng" dirty="0">
                        <a:solidFill>
                          <a:schemeClr val="tx1"/>
                        </a:solidFill>
                        <a:latin typeface="Calibri" panose="020F0502020204030204" pitchFamily="34" charset="0"/>
                        <a:cs typeface="Calibri" panose="020F0502020204030204" pitchFamily="34" charset="0"/>
                      </a:endParaRPr>
                    </a:p>
                    <a:p>
                      <a:pPr algn="ctr"/>
                      <a:r>
                        <a:rPr kumimoji="1" lang="en-US" altLang="ja-JP" sz="1100" dirty="0">
                          <a:solidFill>
                            <a:schemeClr val="tx1"/>
                          </a:solidFill>
                          <a:latin typeface="Calibri" panose="020F0502020204030204" pitchFamily="34" charset="0"/>
                          <a:cs typeface="Calibri" panose="020F0502020204030204" pitchFamily="34" charset="0"/>
                        </a:rPr>
                        <a:t>“No, I'm going to walk today.”</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9463447"/>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“What are we going to do at the party?”</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endParaRPr kumimoji="1" lang="ja-JP" altLang="en-US" sz="1100" u="sng" dirty="0">
                        <a:solidFill>
                          <a:schemeClr val="tx1"/>
                        </a:solidFill>
                        <a:latin typeface="Calibri" panose="020F0502020204030204" pitchFamily="34" charset="0"/>
                        <a:cs typeface="Calibri" panose="020F0502020204030204" pitchFamily="34" charset="0"/>
                      </a:endParaRPr>
                    </a:p>
                    <a:p>
                      <a:pPr algn="ctr"/>
                      <a:r>
                        <a:rPr kumimoji="1" lang="en-US" altLang="ja-JP" sz="1100" dirty="0">
                          <a:solidFill>
                            <a:schemeClr val="tx1"/>
                          </a:solidFill>
                          <a:latin typeface="Calibri" panose="020F0502020204030204" pitchFamily="34" charset="0"/>
                          <a:cs typeface="Calibri" panose="020F0502020204030204" pitchFamily="34" charset="0"/>
                        </a:rPr>
                        <a:t>“We're going to dance and eat cake.”</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6771915"/>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“What time is she going to arrive at school?”</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endParaRPr kumimoji="1" lang="ja-JP" altLang="en-US" sz="1100" u="sng" dirty="0">
                        <a:solidFill>
                          <a:schemeClr val="tx1"/>
                        </a:solidFill>
                        <a:latin typeface="Calibri" panose="020F0502020204030204" pitchFamily="34" charset="0"/>
                        <a:cs typeface="Calibri" panose="020F0502020204030204" pitchFamily="34" charset="0"/>
                      </a:endParaRPr>
                    </a:p>
                    <a:p>
                      <a:pPr algn="ctr"/>
                      <a:r>
                        <a:rPr kumimoji="1" lang="en-US" altLang="ja-JP" sz="1100" dirty="0">
                          <a:solidFill>
                            <a:schemeClr val="tx1"/>
                          </a:solidFill>
                          <a:latin typeface="Calibri" panose="020F0502020204030204" pitchFamily="34" charset="0"/>
                          <a:cs typeface="Calibri" panose="020F0502020204030204" pitchFamily="34" charset="0"/>
                        </a:rPr>
                        <a:t>“She's going to arrive at 3:00 PM.”</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8211104"/>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“Are we going to watch a movie tonight?”</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endParaRPr kumimoji="1" lang="ja-JP" altLang="en-US" sz="1100" u="sng" dirty="0">
                        <a:solidFill>
                          <a:schemeClr val="tx1"/>
                        </a:solidFill>
                        <a:latin typeface="Calibri" panose="020F0502020204030204" pitchFamily="34" charset="0"/>
                        <a:cs typeface="Calibri" panose="020F0502020204030204" pitchFamily="34" charset="0"/>
                      </a:endParaRPr>
                    </a:p>
                    <a:p>
                      <a:pPr algn="ctr"/>
                      <a:r>
                        <a:rPr kumimoji="1" lang="en-US" altLang="ja-JP" sz="1100" dirty="0">
                          <a:solidFill>
                            <a:schemeClr val="tx1"/>
                          </a:solidFill>
                          <a:latin typeface="Calibri" panose="020F0502020204030204" pitchFamily="34" charset="0"/>
                          <a:cs typeface="Calibri" panose="020F0502020204030204" pitchFamily="34" charset="0"/>
                        </a:rPr>
                        <a:t>“Yes, we're going to watch Ghostbusters.”</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6862745"/>
                  </a:ext>
                </a:extLst>
              </a:tr>
              <a:tr h="594360">
                <a:tc>
                  <a:txBody>
                    <a:bodyPr/>
                    <a:lstStyle/>
                    <a:p>
                      <a:pPr algn="ctr"/>
                      <a:r>
                        <a:rPr kumimoji="1" lang="en-US" altLang="ja-JP" sz="1100" b="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b="0" u="none" dirty="0">
                          <a:solidFill>
                            <a:schemeClr val="tx1"/>
                          </a:solidFill>
                          <a:latin typeface="Calibri" panose="020F0502020204030204" pitchFamily="34" charset="0"/>
                          <a:cs typeface="Calibri" panose="020F0502020204030204" pitchFamily="34" charset="0"/>
                        </a:rPr>
                        <a:t>“</a:t>
                      </a:r>
                      <a:r>
                        <a:rPr kumimoji="1" lang="en-US" altLang="ja-JP" sz="1100" b="0" kern="1200" dirty="0">
                          <a:solidFill>
                            <a:schemeClr val="tx1"/>
                          </a:solidFill>
                          <a:effectLst/>
                          <a:latin typeface="Calibri" panose="020F0502020204030204" pitchFamily="34" charset="0"/>
                          <a:ea typeface="+mn-ea"/>
                          <a:cs typeface="Calibri" panose="020F0502020204030204" pitchFamily="34" charset="0"/>
                        </a:rPr>
                        <a:t>What are you going to do in Golden Week?”</a:t>
                      </a:r>
                      <a:endParaRPr kumimoji="1" lang="en-US" altLang="ja-JP" sz="1100" b="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100" b="0" u="sng" dirty="0">
                          <a:solidFill>
                            <a:schemeClr val="tx1"/>
                          </a:solidFill>
                          <a:latin typeface="Calibri" panose="020F0502020204030204" pitchFamily="34" charset="0"/>
                          <a:cs typeface="Calibri" panose="020F0502020204030204" pitchFamily="34" charset="0"/>
                        </a:rPr>
                        <a:t>ANSWER</a:t>
                      </a:r>
                      <a:endParaRPr kumimoji="1" lang="en-US" altLang="ja-JP" sz="1100" b="0" i="1" u="sng" dirty="0">
                        <a:solidFill>
                          <a:schemeClr val="tx1"/>
                        </a:solidFill>
                        <a:latin typeface="Calibri" panose="020F0502020204030204" pitchFamily="34" charset="0"/>
                        <a:cs typeface="Calibri" panose="020F0502020204030204" pitchFamily="34" charset="0"/>
                      </a:endParaRPr>
                    </a:p>
                    <a:p>
                      <a:pPr algn="ctr"/>
                      <a:r>
                        <a:rPr kumimoji="1" lang="en-US" altLang="ja-JP" sz="1100" b="0" i="0" u="none" dirty="0">
                          <a:solidFill>
                            <a:schemeClr val="tx1"/>
                          </a:solidFill>
                          <a:latin typeface="Calibri" panose="020F0502020204030204" pitchFamily="34" charset="0"/>
                          <a:cs typeface="Calibri" panose="020F0502020204030204" pitchFamily="34" charset="0"/>
                        </a:rPr>
                        <a:t>“I'm going to visit my grandparents.”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2264739"/>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“What time is she going to go to school?”</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endParaRPr kumimoji="1" lang="ja-JP" altLang="en-US" sz="1100" u="sng" dirty="0">
                        <a:solidFill>
                          <a:schemeClr val="tx1"/>
                        </a:solidFill>
                        <a:latin typeface="Calibri" panose="020F0502020204030204" pitchFamily="34" charset="0"/>
                        <a:cs typeface="Calibri" panose="020F0502020204030204" pitchFamily="34" charset="0"/>
                      </a:endParaRPr>
                    </a:p>
                    <a:p>
                      <a:pPr algn="ctr"/>
                      <a:r>
                        <a:rPr kumimoji="1" lang="en-US" altLang="ja-JP" sz="1100" dirty="0">
                          <a:solidFill>
                            <a:schemeClr val="tx1"/>
                          </a:solidFill>
                          <a:latin typeface="Calibri" panose="020F0502020204030204" pitchFamily="34" charset="0"/>
                          <a:cs typeface="Calibri" panose="020F0502020204030204" pitchFamily="34" charset="0"/>
                        </a:rPr>
                        <a:t>“She's going to go to school at 8:00 AM.”</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9363718"/>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“Are they going to go shopping on Saturday?”</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endParaRPr kumimoji="1" lang="ja-JP" altLang="en-US" sz="1100" u="sng" dirty="0">
                        <a:solidFill>
                          <a:schemeClr val="tx1"/>
                        </a:solidFill>
                        <a:latin typeface="Calibri" panose="020F0502020204030204" pitchFamily="34" charset="0"/>
                        <a:cs typeface="Calibri" panose="020F0502020204030204" pitchFamily="34" charset="0"/>
                      </a:endParaRPr>
                    </a:p>
                    <a:p>
                      <a:pPr algn="ctr"/>
                      <a:r>
                        <a:rPr kumimoji="1" lang="en-US" altLang="ja-JP" sz="1100" dirty="0">
                          <a:solidFill>
                            <a:schemeClr val="tx1"/>
                          </a:solidFill>
                          <a:latin typeface="Calibri" panose="020F0502020204030204" pitchFamily="34" charset="0"/>
                          <a:cs typeface="Calibri" panose="020F0502020204030204" pitchFamily="34" charset="0"/>
                        </a:rPr>
                        <a:t>“No, they're going to stay home on Saturday.”</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0685632"/>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“Are you going to read </a:t>
                      </a:r>
                      <a:r>
                        <a:rPr kumimoji="1" lang="en-US" altLang="ja-JP" sz="1100" u="none" dirty="0" err="1">
                          <a:solidFill>
                            <a:schemeClr val="tx1"/>
                          </a:solidFill>
                          <a:latin typeface="Calibri" panose="020F0502020204030204" pitchFamily="34" charset="0"/>
                          <a:cs typeface="Calibri" panose="020F0502020204030204" pitchFamily="34" charset="0"/>
                        </a:rPr>
                        <a:t>Haikyuu</a:t>
                      </a:r>
                      <a:r>
                        <a:rPr kumimoji="1" lang="en-US" altLang="ja-JP" sz="1100" u="none" dirty="0">
                          <a:solidFill>
                            <a:schemeClr val="tx1"/>
                          </a:solidFill>
                          <a:latin typeface="Calibri" panose="020F0502020204030204" pitchFamily="34" charset="0"/>
                          <a:cs typeface="Calibri" panose="020F0502020204030204" pitchFamily="34" charset="0"/>
                        </a:rPr>
                        <a:t> tonight?”</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endParaRPr kumimoji="1" lang="ja-JP" altLang="en-US" sz="1100" u="sng" dirty="0">
                        <a:solidFill>
                          <a:schemeClr val="tx1"/>
                        </a:solidFill>
                        <a:latin typeface="Calibri" panose="020F0502020204030204" pitchFamily="34" charset="0"/>
                        <a:cs typeface="Calibri" panose="020F0502020204030204" pitchFamily="34" charset="0"/>
                      </a:endParaRPr>
                    </a:p>
                    <a:p>
                      <a:pPr algn="ctr"/>
                      <a:r>
                        <a:rPr kumimoji="1" lang="en-US" altLang="ja-JP" sz="1100" dirty="0">
                          <a:solidFill>
                            <a:schemeClr val="tx1"/>
                          </a:solidFill>
                          <a:latin typeface="Calibri" panose="020F0502020204030204" pitchFamily="34" charset="0"/>
                          <a:cs typeface="Calibri" panose="020F0502020204030204" pitchFamily="34" charset="0"/>
                        </a:rPr>
                        <a:t>“Yes, I'm going to read it after dinner.”</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7363774"/>
                  </a:ext>
                </a:extLst>
              </a:tr>
              <a:tr h="594360">
                <a:tc>
                  <a:txBody>
                    <a:bodyPr/>
                    <a:lstStyle/>
                    <a:p>
                      <a:pPr algn="ctr"/>
                      <a:r>
                        <a:rPr kumimoji="1" lang="en-US" altLang="ja-JP" sz="1100" u="sng" dirty="0">
                          <a:solidFill>
                            <a:schemeClr val="tx1"/>
                          </a:solidFill>
                          <a:latin typeface="Calibri" panose="020F0502020204030204" pitchFamily="34" charset="0"/>
                          <a:cs typeface="Calibri" panose="020F0502020204030204" pitchFamily="34" charset="0"/>
                        </a:rPr>
                        <a:t>QUESTION</a:t>
                      </a:r>
                    </a:p>
                    <a:p>
                      <a:pPr algn="ctr"/>
                      <a:r>
                        <a:rPr kumimoji="1" lang="en-US" altLang="ja-JP" sz="1100" u="none" dirty="0">
                          <a:solidFill>
                            <a:schemeClr val="tx1"/>
                          </a:solidFill>
                          <a:latin typeface="Calibri" panose="020F0502020204030204" pitchFamily="34" charset="0"/>
                          <a:cs typeface="Calibri" panose="020F0502020204030204" pitchFamily="34" charset="0"/>
                        </a:rPr>
                        <a:t>“When is she going to go to the dentist?”</a:t>
                      </a:r>
                      <a:endParaRPr kumimoji="1" lang="ja-JP" altLang="en-US" sz="1100" u="none"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u="sng" dirty="0">
                          <a:solidFill>
                            <a:schemeClr val="tx1"/>
                          </a:solidFill>
                          <a:latin typeface="Calibri" panose="020F0502020204030204" pitchFamily="34" charset="0"/>
                          <a:cs typeface="Calibri" panose="020F0502020204030204" pitchFamily="34" charset="0"/>
                        </a:rPr>
                        <a:t>ANSWER</a:t>
                      </a:r>
                      <a:endParaRPr kumimoji="1" lang="ja-JP" altLang="en-US" sz="1100" u="sng" dirty="0">
                        <a:solidFill>
                          <a:schemeClr val="tx1"/>
                        </a:solidFill>
                        <a:latin typeface="Calibri" panose="020F0502020204030204" pitchFamily="34" charset="0"/>
                        <a:cs typeface="Calibri" panose="020F0502020204030204" pitchFamily="34" charset="0"/>
                      </a:endParaRPr>
                    </a:p>
                    <a:p>
                      <a:pPr algn="ctr"/>
                      <a:r>
                        <a:rPr kumimoji="1" lang="en-US" altLang="ja-JP" sz="1100" dirty="0">
                          <a:solidFill>
                            <a:schemeClr val="tx1"/>
                          </a:solidFill>
                          <a:latin typeface="Calibri" panose="020F0502020204030204" pitchFamily="34" charset="0"/>
                          <a:cs typeface="Calibri" panose="020F0502020204030204" pitchFamily="34" charset="0"/>
                        </a:rPr>
                        <a:t>“She is going to go on Tuesday.”</a:t>
                      </a:r>
                      <a:endParaRPr kumimoji="1" lang="ja-JP" altLang="en-US" sz="11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9134445"/>
                  </a:ext>
                </a:extLst>
              </a:tr>
            </a:tbl>
          </a:graphicData>
        </a:graphic>
      </p:graphicFrame>
    </p:spTree>
    <p:extLst>
      <p:ext uri="{BB962C8B-B14F-4D97-AF65-F5344CB8AC3E}">
        <p14:creationId xmlns:p14="http://schemas.microsoft.com/office/powerpoint/2010/main" val="3370948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EAACD9F5-5579-07B8-C2B2-387DCE279970}"/>
              </a:ext>
            </a:extLst>
          </p:cNvPr>
          <p:cNvSpPr txBox="1"/>
          <p:nvPr/>
        </p:nvSpPr>
        <p:spPr>
          <a:xfrm>
            <a:off x="525779" y="537210"/>
            <a:ext cx="5943601" cy="5632311"/>
          </a:xfrm>
          <a:prstGeom prst="rect">
            <a:avLst/>
          </a:prstGeom>
          <a:noFill/>
        </p:spPr>
        <p:txBody>
          <a:bodyPr wrap="square" rtlCol="0">
            <a:spAutoFit/>
          </a:bodyPr>
          <a:lstStyle/>
          <a:p>
            <a:pPr marL="171450" indent="-171450" algn="l">
              <a:buFont typeface="Arial" panose="020B0604020202020204" pitchFamily="34" charset="0"/>
              <a:buChar char="•"/>
              <a:tabLst>
                <a:tab pos="1162050" algn="l"/>
              </a:tabLst>
            </a:pPr>
            <a:r>
              <a:rPr lang="en-US" altLang="ja-JP" sz="1200" kern="100" dirty="0">
                <a:latin typeface="Calibri" panose="020F0502020204030204" pitchFamily="34" charset="0"/>
                <a:ea typeface="ＭＳ 明朝" panose="02020609040205080304" pitchFamily="17" charset="-128"/>
                <a:cs typeface="Calibri" panose="020F0502020204030204" pitchFamily="34" charset="0"/>
              </a:rPr>
              <a:t>This kind of activity can be used for any grammar point that has a question form.</a:t>
            </a:r>
          </a:p>
          <a:p>
            <a:pPr marL="171450" indent="-171450" algn="l">
              <a:buFont typeface="Arial" panose="020B0604020202020204" pitchFamily="34" charset="0"/>
              <a:buChar char="•"/>
              <a:tabLst>
                <a:tab pos="1162050" algn="l"/>
              </a:tabLst>
            </a:pPr>
            <a:r>
              <a:rPr lang="en-US" altLang="ja-JP" sz="1200" kern="100" dirty="0">
                <a:latin typeface="Calibri" panose="020F0502020204030204" pitchFamily="34" charset="0"/>
                <a:ea typeface="ＭＳ 明朝" panose="02020609040205080304" pitchFamily="17" charset="-128"/>
                <a:cs typeface="Calibri" panose="020F0502020204030204" pitchFamily="34" charset="0"/>
              </a:rPr>
              <a:t>I used Chat GPT to create the question and answer sets, which I recommend if you adapt the activity because making them would have taken a lot of time.</a:t>
            </a:r>
          </a:p>
          <a:p>
            <a:pPr marL="171450" indent="-171450" algn="l">
              <a:buFont typeface="Arial" panose="020B0604020202020204" pitchFamily="34" charset="0"/>
              <a:buChar char="•"/>
              <a:tabLst>
                <a:tab pos="116205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We played for 5 minutes, which was just right. </a:t>
            </a:r>
            <a:r>
              <a:rPr lang="en-US" altLang="ja-JP" sz="1200" kern="100" dirty="0">
                <a:latin typeface="Calibri" panose="020F0502020204030204" pitchFamily="34" charset="0"/>
                <a:ea typeface="ＭＳ 明朝" panose="02020609040205080304" pitchFamily="17" charset="-128"/>
                <a:cs typeface="Calibri" panose="020F0502020204030204" pitchFamily="34" charset="0"/>
              </a:rPr>
              <a:t>The activity probably took 8 minutes total with the explanation.</a:t>
            </a:r>
          </a:p>
          <a:p>
            <a:pPr marL="171450" indent="-171450" algn="l">
              <a:buFont typeface="Arial" panose="020B0604020202020204" pitchFamily="34" charset="0"/>
              <a:buChar char="•"/>
              <a:tabLst>
                <a:tab pos="116205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I laminated the sheets and then cut them </a:t>
            </a:r>
            <a:r>
              <a:rPr lang="en-US" altLang="ja-JP" sz="1200" kern="100" dirty="0">
                <a:latin typeface="Calibri" panose="020F0502020204030204" pitchFamily="34" charset="0"/>
                <a:ea typeface="ＭＳ 明朝" panose="02020609040205080304" pitchFamily="17" charset="-128"/>
                <a:cs typeface="Calibri" panose="020F0502020204030204" pitchFamily="34" charset="0"/>
              </a:rPr>
              <a:t>so my fidgety students didn’t destroy the slips.</a:t>
            </a:r>
            <a:endPar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algn="l">
              <a:tabLst>
                <a:tab pos="1162050" algn="l"/>
              </a:tabLst>
            </a:pPr>
            <a:endParaRPr lang="en-US" altLang="ja-JP" sz="1200" u="sng" kern="100" dirty="0">
              <a:latin typeface="Calibri" panose="020F0502020204030204" pitchFamily="34" charset="0"/>
              <a:ea typeface="ＭＳ 明朝" panose="02020609040205080304" pitchFamily="17" charset="-128"/>
              <a:cs typeface="Calibri" panose="020F0502020204030204" pitchFamily="34" charset="0"/>
            </a:endParaRPr>
          </a:p>
          <a:p>
            <a:pPr algn="l">
              <a:tabLst>
                <a:tab pos="1162050" algn="l"/>
              </a:tabLst>
            </a:pPr>
            <a:r>
              <a:rPr lang="en-US" altLang="ja-JP" sz="1200" u="sng" kern="100" dirty="0">
                <a:effectLst/>
                <a:latin typeface="Calibri" panose="020F0502020204030204" pitchFamily="34" charset="0"/>
                <a:ea typeface="ＭＳ 明朝" panose="02020609040205080304" pitchFamily="17" charset="-128"/>
                <a:cs typeface="Calibri" panose="020F0502020204030204" pitchFamily="34" charset="0"/>
              </a:rPr>
              <a:t>(be) going to warm-up game rules (SCRIPT)</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marL="342900" lvl="0" indent="-342900" algn="l">
              <a:buFont typeface="+mj-lt"/>
              <a:buAutoNum type="arabicPeriod"/>
              <a:tabLst>
                <a:tab pos="18034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“Okay we are going to play a game with (be) going to.”</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marL="342900" lvl="0" indent="-342900" algn="l">
              <a:buFont typeface="+mj-lt"/>
              <a:buAutoNum type="arabicPeriod"/>
              <a:tabLst>
                <a:tab pos="18034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“Everyone has two cards. One has a question, and one has an answer.”</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marL="342900" lvl="0" indent="-342900" algn="l">
              <a:buFont typeface="+mj-lt"/>
              <a:buAutoNum type="arabicPeriod"/>
              <a:tabLst>
                <a:tab pos="18034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SHOW THE POWERPOINT EXAMPLE</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marL="342900" lvl="0" indent="-342900" algn="l">
              <a:buFont typeface="+mj-lt"/>
              <a:buAutoNum type="arabicPeriod"/>
              <a:tabLst>
                <a:tab pos="18034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“You are going to stand up and talk to your classmates to find the correct answer to your question.”</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marL="342900" lvl="0" indent="-342900" algn="l">
              <a:buFont typeface="+mj-lt"/>
              <a:buAutoNum type="arabicPeriod"/>
              <a:tabLst>
                <a:tab pos="18034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“Do </a:t>
            </a:r>
            <a:r>
              <a:rPr lang="en-US" altLang="ja-JP" sz="1200" kern="100" dirty="0" err="1">
                <a:effectLst/>
                <a:latin typeface="Calibri" panose="020F0502020204030204" pitchFamily="34" charset="0"/>
                <a:ea typeface="ＭＳ 明朝" panose="02020609040205080304" pitchFamily="17" charset="-128"/>
                <a:cs typeface="Calibri" panose="020F0502020204030204" pitchFamily="34" charset="0"/>
              </a:rPr>
              <a:t>jan</a:t>
            </a: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 ken to decide who asks the question, and then read your answer. Then switch. If the question and answer is a match, give the question and answer to a teacher. If not, find a new partner!”</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algn="l">
              <a:tabLst>
                <a:tab pos="116205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 </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algn="l">
              <a:tabLst>
                <a:tab pos="1162050" algn="l"/>
              </a:tabLst>
            </a:pPr>
            <a:r>
              <a:rPr lang="en-US" altLang="ja-JP" sz="1200" u="sng" kern="100" dirty="0">
                <a:effectLst/>
                <a:latin typeface="Calibri" panose="020F0502020204030204" pitchFamily="34" charset="0"/>
                <a:ea typeface="ＭＳ 明朝" panose="02020609040205080304" pitchFamily="17" charset="-128"/>
                <a:cs typeface="Calibri" panose="020F0502020204030204" pitchFamily="34" charset="0"/>
              </a:rPr>
              <a:t>(be) going to warm-up game rules (TEACHER VERSION)</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marL="342900" lvl="0" indent="-342900" algn="l">
              <a:buFont typeface="+mj-lt"/>
              <a:buAutoNum type="arabicPeriod"/>
              <a:tabLst>
                <a:tab pos="18034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Each student has a question slip and an answer slip that do not match.</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marL="342900" lvl="0" indent="-342900" algn="l">
              <a:buFont typeface="+mj-lt"/>
              <a:buAutoNum type="arabicPeriod"/>
              <a:tabLst>
                <a:tab pos="180340" algn="l"/>
              </a:tabLst>
            </a:pPr>
            <a:r>
              <a:rPr lang="en-US" altLang="ja-JP" sz="1200" kern="100" dirty="0">
                <a:latin typeface="Calibri" panose="020F0502020204030204" pitchFamily="34" charset="0"/>
                <a:ea typeface="ＭＳ 明朝" panose="02020609040205080304" pitchFamily="17" charset="-128"/>
                <a:cs typeface="Calibri" panose="020F0502020204030204" pitchFamily="34" charset="0"/>
              </a:rPr>
              <a:t>There can be any number of question sets, but the more questions sets there are, the less likely the students are to find matches. 15 sets for 40 students was too many, 10 would have been better.</a:t>
            </a:r>
          </a:p>
          <a:p>
            <a:pPr marL="342900" lvl="0" indent="-342900" algn="l">
              <a:buFont typeface="+mj-lt"/>
              <a:buAutoNum type="arabicPeriod"/>
              <a:tabLst>
                <a:tab pos="18034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They will walk around the classroom and talk to other students.</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marL="342900" lvl="0" indent="-342900" algn="l">
              <a:buFont typeface="+mj-lt"/>
              <a:buAutoNum type="arabicPeriod"/>
              <a:tabLst>
                <a:tab pos="180340" algn="l"/>
              </a:tabLst>
            </a:pPr>
            <a:r>
              <a:rPr lang="en-US" altLang="ja-JP" sz="1200" kern="100" dirty="0" err="1">
                <a:effectLst/>
                <a:latin typeface="Calibri" panose="020F0502020204030204" pitchFamily="34" charset="0"/>
                <a:ea typeface="ＭＳ 明朝" panose="02020609040205080304" pitchFamily="17" charset="-128"/>
                <a:cs typeface="Calibri" panose="020F0502020204030204" pitchFamily="34" charset="0"/>
              </a:rPr>
              <a:t>Janken</a:t>
            </a: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 to start. Winner asks their question first</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marL="342900" lvl="0" indent="-342900" algn="l">
              <a:buFont typeface="+mj-lt"/>
              <a:buAutoNum type="arabicPeriod"/>
              <a:tabLst>
                <a:tab pos="18034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FIRST student A reads out their question. Student B answers by reading their answer. The students decide if their Q and A are a set.</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marL="342900" lvl="0" indent="-342900" algn="l">
              <a:buFont typeface="+mj-lt"/>
              <a:buAutoNum type="arabicPeriod"/>
              <a:tabLst>
                <a:tab pos="18034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SECOND they switch</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pPr marL="342900" lvl="0" indent="-342900" algn="l">
              <a:buFont typeface="+mj-lt"/>
              <a:buAutoNum type="arabicPeriod"/>
              <a:tabLst>
                <a:tab pos="180340" algn="l"/>
              </a:tabLst>
            </a:pPr>
            <a:r>
              <a:rPr lang="en-US" altLang="ja-JP" sz="1200" kern="100" dirty="0">
                <a:effectLst/>
                <a:latin typeface="Calibri" panose="020F0502020204030204" pitchFamily="34" charset="0"/>
                <a:ea typeface="ＭＳ 明朝" panose="02020609040205080304" pitchFamily="17" charset="-128"/>
                <a:cs typeface="Calibri" panose="020F0502020204030204" pitchFamily="34" charset="0"/>
              </a:rPr>
              <a:t>If they have a set, they hand the set to a teacher and continue with only their remaining cards. If students had no cards I gave them a new set.</a:t>
            </a:r>
            <a:endParaRPr lang="ja-JP" altLang="ja-JP" sz="1200" kern="100" dirty="0">
              <a:effectLst/>
              <a:latin typeface="Calibri" panose="020F0502020204030204" pitchFamily="34" charset="0"/>
              <a:ea typeface="ＭＳ 明朝" panose="02020609040205080304" pitchFamily="17" charset="-128"/>
              <a:cs typeface="Calibri" panose="020F0502020204030204" pitchFamily="34" charset="0"/>
            </a:endParaRPr>
          </a:p>
          <a:p>
            <a:endParaRPr kumimoji="1" lang="ja-JP" alt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89121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76</TotalTime>
  <Words>693</Words>
  <Application>Microsoft Office PowerPoint</Application>
  <PresentationFormat>A4 210 x 297 mm</PresentationFormat>
  <Paragraphs>80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Aptos</vt:lpstr>
      <vt:lpstr>Aptos Display</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SchroederKaethe</dc:creator>
  <cp:lastModifiedBy>SchroederKaethe</cp:lastModifiedBy>
  <cp:revision>7</cp:revision>
  <cp:lastPrinted>2024-04-22T01:15:00Z</cp:lastPrinted>
  <dcterms:created xsi:type="dcterms:W3CDTF">2024-04-22T00:30:55Z</dcterms:created>
  <dcterms:modified xsi:type="dcterms:W3CDTF">2024-04-25T03:13:46Z</dcterms:modified>
</cp:coreProperties>
</file>