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226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B549C-4A61-4535-A849-AABDAEB60EDB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E576D-61B2-4B56-87B6-278E45883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3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576D-61B2-4B56-87B6-278E45883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5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73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9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0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15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46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63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59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23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6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39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2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F947-C1E6-4FCF-A2EE-207C29ADC8B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C2062-A8B6-4F7B-AED9-B4C694866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95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62709"/>
              </p:ext>
            </p:extLst>
          </p:nvPr>
        </p:nvGraphicFramePr>
        <p:xfrm>
          <a:off x="438292" y="2672003"/>
          <a:ext cx="6307432" cy="327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8429"/>
                <a:gridCol w="788429"/>
                <a:gridCol w="788429"/>
                <a:gridCol w="788429"/>
                <a:gridCol w="788429"/>
                <a:gridCol w="788429"/>
                <a:gridCol w="788429"/>
                <a:gridCol w="788429"/>
              </a:tblGrid>
              <a:tr h="540000"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run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 fast?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play the piano?</a:t>
                      </a:r>
                      <a:endParaRPr kumimoji="1" lang="ja-JP" altLang="en-US" sz="15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sing?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swim?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jump</a:t>
                      </a:r>
                      <a:r>
                        <a:rPr kumimoji="1" lang="en-US" altLang="ja-JP" sz="1500" b="1" baseline="0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 rope?</a:t>
                      </a:r>
                      <a:endParaRPr kumimoji="1" lang="ja-JP" altLang="en-US" sz="15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fly?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play soccer?</a:t>
                      </a:r>
                      <a:endParaRPr kumimoji="1" lang="ja-JP" altLang="en-US" sz="15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Emily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Hanna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Kazuya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Miki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Jim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593084" y="273230"/>
            <a:ext cx="422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u="sng" dirty="0" smtClean="0">
                <a:latin typeface="JS Bold" pitchFamily="50" charset="0"/>
              </a:rPr>
              <a:t>Can you find the treasure?</a:t>
            </a:r>
            <a:endParaRPr kumimoji="1" lang="ja-JP" altLang="en-US" sz="3200" u="sng" dirty="0">
              <a:latin typeface="JS Bold" pitchFamily="50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2576" y="1357988"/>
            <a:ext cx="2851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 smtClean="0">
                <a:latin typeface="JS Regular" pitchFamily="50" charset="0"/>
              </a:rPr>
              <a:t>Example:</a:t>
            </a:r>
          </a:p>
          <a:p>
            <a:r>
              <a:rPr lang="en-US" altLang="ja-JP" b="1" dirty="0" smtClean="0">
                <a:latin typeface="JS Regular" pitchFamily="50" charset="0"/>
              </a:rPr>
              <a:t>A:</a:t>
            </a:r>
            <a:r>
              <a:rPr lang="en-US" altLang="ja-JP" dirty="0" smtClean="0">
                <a:latin typeface="JS Regular" pitchFamily="50" charset="0"/>
              </a:rPr>
              <a:t> </a:t>
            </a:r>
            <a:r>
              <a:rPr kumimoji="1" lang="en-US" altLang="ja-JP" dirty="0" smtClean="0">
                <a:latin typeface="JS Regular" pitchFamily="50" charset="0"/>
              </a:rPr>
              <a:t>Can </a:t>
            </a:r>
            <a:r>
              <a:rPr kumimoji="1" lang="en-US" altLang="ja-JP" dirty="0" smtClean="0">
                <a:solidFill>
                  <a:srgbClr val="FF0000"/>
                </a:solidFill>
                <a:latin typeface="JS Regular" pitchFamily="50" charset="0"/>
              </a:rPr>
              <a:t>Emily</a:t>
            </a:r>
            <a:r>
              <a:rPr kumimoji="1" lang="en-US" altLang="ja-JP" dirty="0" smtClean="0">
                <a:latin typeface="JS Regular" pitchFamily="50" charset="0"/>
              </a:rPr>
              <a:t> </a:t>
            </a:r>
            <a:r>
              <a:rPr kumimoji="1" lang="en-US" altLang="ja-JP" dirty="0" smtClean="0">
                <a:solidFill>
                  <a:srgbClr val="0070C0"/>
                </a:solidFill>
                <a:latin typeface="JS Regular" pitchFamily="50" charset="0"/>
              </a:rPr>
              <a:t>run fast</a:t>
            </a:r>
            <a:r>
              <a:rPr kumimoji="1" lang="en-US" altLang="ja-JP" dirty="0" smtClean="0">
                <a:latin typeface="JS Regular" pitchFamily="50" charset="0"/>
              </a:rPr>
              <a:t>?</a:t>
            </a:r>
          </a:p>
          <a:p>
            <a:r>
              <a:rPr lang="en-US" altLang="ja-JP" b="1" dirty="0" smtClean="0">
                <a:latin typeface="JS Regular" pitchFamily="50" charset="0"/>
              </a:rPr>
              <a:t>B:</a:t>
            </a:r>
            <a:r>
              <a:rPr lang="en-US" altLang="ja-JP" dirty="0" smtClean="0">
                <a:latin typeface="JS Regular" pitchFamily="50" charset="0"/>
              </a:rPr>
              <a:t>HIT </a:t>
            </a:r>
            <a:r>
              <a:rPr lang="en-US" altLang="ja-JP" b="1" dirty="0" smtClean="0">
                <a:latin typeface="JS Regular" pitchFamily="50" charset="0"/>
              </a:rPr>
              <a:t>O</a:t>
            </a:r>
            <a:r>
              <a:rPr lang="en-US" altLang="ja-JP" dirty="0" smtClean="0">
                <a:latin typeface="JS Regular" pitchFamily="50" charset="0"/>
              </a:rPr>
              <a:t>: Yes, </a:t>
            </a:r>
            <a:r>
              <a:rPr lang="en-US" altLang="ja-JP" dirty="0" smtClean="0">
                <a:solidFill>
                  <a:srgbClr val="FF0000"/>
                </a:solidFill>
                <a:latin typeface="JS Regular" pitchFamily="50" charset="0"/>
              </a:rPr>
              <a:t>she/he</a:t>
            </a:r>
            <a:r>
              <a:rPr lang="en-US" altLang="ja-JP" dirty="0" smtClean="0">
                <a:latin typeface="JS Regular" pitchFamily="50" charset="0"/>
              </a:rPr>
              <a:t> can. </a:t>
            </a:r>
          </a:p>
          <a:p>
            <a:r>
              <a:rPr kumimoji="1" lang="en-US" altLang="ja-JP" dirty="0" smtClean="0">
                <a:latin typeface="JS Regular" pitchFamily="50" charset="0"/>
              </a:rPr>
              <a:t>    MISS </a:t>
            </a:r>
            <a:r>
              <a:rPr kumimoji="1" lang="en-US" altLang="ja-JP" b="1" dirty="0" smtClean="0">
                <a:latin typeface="JS Regular" pitchFamily="50" charset="0"/>
              </a:rPr>
              <a:t>X</a:t>
            </a:r>
            <a:r>
              <a:rPr kumimoji="1" lang="en-US" altLang="ja-JP" dirty="0" smtClean="0">
                <a:latin typeface="JS Regular" pitchFamily="50" charset="0"/>
              </a:rPr>
              <a:t>: No, </a:t>
            </a:r>
            <a:r>
              <a:rPr kumimoji="1" lang="en-US" altLang="ja-JP" dirty="0" smtClean="0">
                <a:solidFill>
                  <a:srgbClr val="FF0000"/>
                </a:solidFill>
                <a:latin typeface="JS Regular" pitchFamily="50" charset="0"/>
              </a:rPr>
              <a:t>she/he</a:t>
            </a:r>
            <a:r>
              <a:rPr kumimoji="1" lang="en-US" altLang="ja-JP" dirty="0" smtClean="0">
                <a:latin typeface="JS Regular" pitchFamily="50" charset="0"/>
              </a:rPr>
              <a:t> can’t. </a:t>
            </a:r>
            <a:endParaRPr kumimoji="1" lang="ja-JP" altLang="en-US" dirty="0">
              <a:latin typeface="JS Regular" pitchFamily="50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42329" y="1436135"/>
            <a:ext cx="2354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latin typeface="JS Regular" pitchFamily="50" charset="0"/>
              </a:rPr>
              <a:t>Hide your treasure! </a:t>
            </a:r>
            <a:endParaRPr lang="en-US" altLang="ja-JP" sz="2400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3486317" y="1902515"/>
            <a:ext cx="371820" cy="274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248968" y="1902721"/>
            <a:ext cx="371820" cy="274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20788" y="1902721"/>
            <a:ext cx="371820" cy="274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68951"/>
              </p:ext>
            </p:extLst>
          </p:nvPr>
        </p:nvGraphicFramePr>
        <p:xfrm>
          <a:off x="463308" y="6416419"/>
          <a:ext cx="6307432" cy="327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8429"/>
                <a:gridCol w="788429"/>
                <a:gridCol w="788429"/>
                <a:gridCol w="788429"/>
                <a:gridCol w="788429"/>
                <a:gridCol w="788429"/>
                <a:gridCol w="788429"/>
                <a:gridCol w="788429"/>
              </a:tblGrid>
              <a:tr h="540000"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run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 fast?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play the piano?</a:t>
                      </a:r>
                      <a:endParaRPr kumimoji="1" lang="ja-JP" altLang="en-US" sz="15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sing?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swim?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jump</a:t>
                      </a:r>
                      <a:r>
                        <a:rPr kumimoji="1" lang="en-US" altLang="ja-JP" sz="1500" b="1" baseline="0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 rope?</a:t>
                      </a:r>
                      <a:endParaRPr kumimoji="1" lang="ja-JP" altLang="en-US" sz="15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fly?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play soccer?</a:t>
                      </a:r>
                      <a:endParaRPr kumimoji="1" lang="ja-JP" altLang="en-US" sz="15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Emily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Hanna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Kazuya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Miki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JS Regular" pitchFamily="50" charset="0"/>
                        </a:rPr>
                        <a:t>Jim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JS Regular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300160" y="1902722"/>
            <a:ext cx="371820" cy="274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671980" y="1902722"/>
            <a:ext cx="371820" cy="274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043800" y="1902723"/>
            <a:ext cx="371820" cy="2749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21264" y="2342854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JS Regular" pitchFamily="50" charset="0"/>
              </a:rPr>
              <a:t>Name:_____________</a:t>
            </a:r>
            <a:endParaRPr kumimoji="1" lang="ja-JP" altLang="en-US" dirty="0">
              <a:latin typeface="JS Regular" pitchFamily="50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11396" y="6059431"/>
            <a:ext cx="314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JS Regular" pitchFamily="50" charset="0"/>
              </a:rPr>
              <a:t>Partner’s Name:_____________</a:t>
            </a:r>
            <a:endParaRPr kumimoji="1" lang="ja-JP" altLang="en-US" dirty="0">
              <a:latin typeface="JS Regular" pitchFamily="50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619" r="1887" b="3356"/>
          <a:stretch/>
        </p:blipFill>
        <p:spPr bwMode="auto">
          <a:xfrm>
            <a:off x="5795963" y="183357"/>
            <a:ext cx="1028700" cy="113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0" y="217669"/>
            <a:ext cx="1039194" cy="108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6" t="44077" r="7209" b="4808"/>
          <a:stretch/>
        </p:blipFill>
        <p:spPr bwMode="auto">
          <a:xfrm>
            <a:off x="3557927" y="1925840"/>
            <a:ext cx="228600" cy="23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19" r="39004"/>
          <a:stretch/>
        </p:blipFill>
        <p:spPr bwMode="auto">
          <a:xfrm rot="20583959">
            <a:off x="2408022" y="854299"/>
            <a:ext cx="430209" cy="41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55" t="626" r="50000" b="43809"/>
          <a:stretch/>
        </p:blipFill>
        <p:spPr bwMode="auto">
          <a:xfrm>
            <a:off x="2986741" y="840440"/>
            <a:ext cx="510321" cy="39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25" r="40651"/>
          <a:stretch/>
        </p:blipFill>
        <p:spPr bwMode="auto">
          <a:xfrm>
            <a:off x="3795657" y="840440"/>
            <a:ext cx="418188" cy="43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4" r="4286" b="42877"/>
          <a:stretch/>
        </p:blipFill>
        <p:spPr bwMode="auto">
          <a:xfrm>
            <a:off x="4508428" y="844879"/>
            <a:ext cx="438293" cy="42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6" r="27654" b="38041"/>
          <a:stretch/>
        </p:blipFill>
        <p:spPr bwMode="auto">
          <a:xfrm>
            <a:off x="1768914" y="864661"/>
            <a:ext cx="396200" cy="43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r="23037" b="16071"/>
          <a:stretch/>
        </p:blipFill>
        <p:spPr bwMode="auto">
          <a:xfrm>
            <a:off x="5184211" y="813761"/>
            <a:ext cx="396428" cy="48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6" t="44077" r="7209" b="4808"/>
          <a:stretch/>
        </p:blipFill>
        <p:spPr bwMode="auto">
          <a:xfrm>
            <a:off x="4335663" y="1926908"/>
            <a:ext cx="228600" cy="23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6" t="44077" r="7209" b="4808"/>
          <a:stretch/>
        </p:blipFill>
        <p:spPr bwMode="auto">
          <a:xfrm>
            <a:off x="4692398" y="1921797"/>
            <a:ext cx="228600" cy="23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6" t="44077" r="7209" b="4808"/>
          <a:stretch/>
        </p:blipFill>
        <p:spPr bwMode="auto">
          <a:xfrm>
            <a:off x="5371770" y="1926908"/>
            <a:ext cx="228600" cy="23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6" t="44077" r="7209" b="4808"/>
          <a:stretch/>
        </p:blipFill>
        <p:spPr bwMode="auto">
          <a:xfrm>
            <a:off x="5743590" y="1922005"/>
            <a:ext cx="228600" cy="23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56" t="44077" r="7209" b="4808"/>
          <a:stretch/>
        </p:blipFill>
        <p:spPr bwMode="auto">
          <a:xfrm>
            <a:off x="6124590" y="1926908"/>
            <a:ext cx="228600" cy="23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52" y="6428763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06" y="2715815"/>
            <a:ext cx="7143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06" y="6042944"/>
            <a:ext cx="8763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506" y="6019132"/>
            <a:ext cx="304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06" y="6026156"/>
            <a:ext cx="8763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06" y="6023894"/>
            <a:ext cx="304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751" y="6029692"/>
            <a:ext cx="8763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3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90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JS Bold</vt:lpstr>
      <vt:lpstr>JS Regular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j051212</dc:creator>
  <cp:lastModifiedBy>AES18</cp:lastModifiedBy>
  <cp:revision>12</cp:revision>
  <cp:lastPrinted>2021-03-16T23:46:56Z</cp:lastPrinted>
  <dcterms:created xsi:type="dcterms:W3CDTF">2021-03-15T06:53:38Z</dcterms:created>
  <dcterms:modified xsi:type="dcterms:W3CDTF">2021-04-23T00:28:02Z</dcterms:modified>
</cp:coreProperties>
</file>