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82" d="100"/>
          <a:sy n="82" d="100"/>
        </p:scale>
        <p:origin x="1662" y="-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826D-40CA-4976-BFCC-7A04F086A69B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AB40-BF6A-4116-9A74-1238E94F9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52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826D-40CA-4976-BFCC-7A04F086A69B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AB40-BF6A-4116-9A74-1238E94F9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97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826D-40CA-4976-BFCC-7A04F086A69B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AB40-BF6A-4116-9A74-1238E94F9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95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826D-40CA-4976-BFCC-7A04F086A69B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AB40-BF6A-4116-9A74-1238E94F9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5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826D-40CA-4976-BFCC-7A04F086A69B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AB40-BF6A-4116-9A74-1238E94F9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09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826D-40CA-4976-BFCC-7A04F086A69B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AB40-BF6A-4116-9A74-1238E94F9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34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826D-40CA-4976-BFCC-7A04F086A69B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AB40-BF6A-4116-9A74-1238E94F9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27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826D-40CA-4976-BFCC-7A04F086A69B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AB40-BF6A-4116-9A74-1238E94F9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02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826D-40CA-4976-BFCC-7A04F086A69B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AB40-BF6A-4116-9A74-1238E94F9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10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826D-40CA-4976-BFCC-7A04F086A69B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AB40-BF6A-4116-9A74-1238E94F9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19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826D-40CA-4976-BFCC-7A04F086A69B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AB40-BF6A-4116-9A74-1238E94F9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859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9826D-40CA-4976-BFCC-7A04F086A69B}" type="datetimeFigureOut">
              <a:rPr kumimoji="1" lang="ja-JP" altLang="en-US" smtClean="0"/>
              <a:t>2024/3/1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FAB40-BF6A-4116-9A74-1238E94F9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99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代替処理 1">
            <a:extLst>
              <a:ext uri="{FF2B5EF4-FFF2-40B4-BE49-F238E27FC236}">
                <a16:creationId xmlns:a16="http://schemas.microsoft.com/office/drawing/2014/main" id="{05631158-9ED9-4C6F-AE07-F68E0ED71CC0}"/>
              </a:ext>
            </a:extLst>
          </p:cNvPr>
          <p:cNvSpPr/>
          <p:nvPr/>
        </p:nvSpPr>
        <p:spPr>
          <a:xfrm>
            <a:off x="154000" y="107515"/>
            <a:ext cx="6598769" cy="654969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dirty="0">
                <a:latin typeface="HandwritingWeCan Light" panose="020F0300000000000000" pitchFamily="34" charset="0"/>
              </a:rPr>
              <a:t>class:		</a:t>
            </a:r>
            <a:r>
              <a:rPr kumimoji="1" lang="en-US" altLang="ja-JP" sz="1400" dirty="0" smtClean="0">
                <a:latin typeface="HandwritingWeCan Light" panose="020F0300000000000000" pitchFamily="34" charset="0"/>
              </a:rPr>
              <a:t>number:</a:t>
            </a:r>
            <a:r>
              <a:rPr kumimoji="1" lang="en-US" altLang="ja-JP" sz="1400" dirty="0">
                <a:latin typeface="HandwritingWeCan Light" panose="020F0300000000000000" pitchFamily="34" charset="0"/>
              </a:rPr>
              <a:t> </a:t>
            </a:r>
            <a:r>
              <a:rPr kumimoji="1" lang="en-US" altLang="ja-JP" sz="1400" dirty="0" smtClean="0">
                <a:latin typeface="HandwritingWeCan Light" panose="020F0300000000000000" pitchFamily="34" charset="0"/>
              </a:rPr>
              <a:t>           </a:t>
            </a:r>
            <a:r>
              <a:rPr kumimoji="1" lang="en-US" altLang="ja-JP" sz="1400" dirty="0" smtClean="0">
                <a:latin typeface="HandwritingWeCan Light" panose="020F0300000000000000" pitchFamily="34" charset="0"/>
              </a:rPr>
              <a:t> </a:t>
            </a:r>
            <a:r>
              <a:rPr kumimoji="1" lang="en-US" altLang="ja-JP" sz="1400" dirty="0">
                <a:latin typeface="HandwritingWeCan Light" panose="020F0300000000000000" pitchFamily="34" charset="0"/>
              </a:rPr>
              <a:t>name (</a:t>
            </a:r>
            <a:r>
              <a:rPr kumimoji="1" lang="ja-JP" altLang="en-US" sz="1400" dirty="0">
                <a:latin typeface="HandwritingWeCan Light" panose="020F0300000000000000" pitchFamily="34" charset="0"/>
              </a:rPr>
              <a:t>ローマ字</a:t>
            </a:r>
            <a:r>
              <a:rPr kumimoji="1" lang="en-US" altLang="ja-JP" sz="1400" dirty="0">
                <a:latin typeface="HandwritingWeCan Light" panose="020F0300000000000000" pitchFamily="34" charset="0"/>
              </a:rPr>
              <a:t>):</a:t>
            </a:r>
            <a:endParaRPr kumimoji="1" lang="ja-JP" altLang="en-US" sz="1400" dirty="0">
              <a:latin typeface="HandwritingWeCan Light" panose="020F0300000000000000" pitchFamily="34" charset="0"/>
            </a:endParaRPr>
          </a:p>
        </p:txBody>
      </p:sp>
      <p:sp>
        <p:nvSpPr>
          <p:cNvPr id="3" name="フローチャート: 代替処理 2">
            <a:extLst>
              <a:ext uri="{FF2B5EF4-FFF2-40B4-BE49-F238E27FC236}">
                <a16:creationId xmlns:a16="http://schemas.microsoft.com/office/drawing/2014/main" id="{93479E80-6D8B-409A-8605-5B40F808E449}"/>
              </a:ext>
            </a:extLst>
          </p:cNvPr>
          <p:cNvSpPr/>
          <p:nvPr/>
        </p:nvSpPr>
        <p:spPr>
          <a:xfrm>
            <a:off x="567128" y="853963"/>
            <a:ext cx="5946843" cy="1394106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  <a:p>
            <a:pPr algn="ctr"/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American and</a:t>
            </a:r>
            <a:r>
              <a:rPr kumimoji="1" lang="ja-JP" altLang="en-US" sz="1400" b="1" u="sng" dirty="0">
                <a:latin typeface="HandwritingWeCan Light" panose="020F0300000000000000" pitchFamily="34" charset="0"/>
              </a:rPr>
              <a:t> </a:t>
            </a:r>
            <a:r>
              <a:rPr kumimoji="1" lang="en-US" altLang="ja-JP" sz="1400" b="1" u="sng" dirty="0">
                <a:latin typeface="HandwritingWeCan Light" panose="020F0300000000000000" pitchFamily="34" charset="0"/>
              </a:rPr>
              <a:t>SNS Slang</a:t>
            </a:r>
          </a:p>
          <a:p>
            <a:pPr algn="ctr"/>
            <a:r>
              <a:rPr lang="ja-JP" altLang="en-US" sz="1400" i="0" u="sng" dirty="0">
                <a:solidFill>
                  <a:schemeClr val="accent1">
                    <a:lumMod val="50000"/>
                  </a:schemeClr>
                </a:solidFill>
                <a:effectLst/>
                <a:latin typeface="UD Digi Kyokasho N-B" panose="02020700000000000000" pitchFamily="18" charset="-128"/>
                <a:ea typeface="UD Digi Kyokasho N-B" panose="02020700000000000000" pitchFamily="18" charset="-128"/>
              </a:rPr>
              <a:t>アメリカと</a:t>
            </a:r>
            <a:r>
              <a:rPr lang="en-US" altLang="ja-JP" sz="1400" i="0" u="sng" dirty="0">
                <a:solidFill>
                  <a:schemeClr val="accent1">
                    <a:lumMod val="50000"/>
                  </a:schemeClr>
                </a:solidFill>
                <a:effectLst/>
                <a:latin typeface="UD Digi Kyokasho N-B" panose="02020700000000000000" pitchFamily="18" charset="-128"/>
                <a:ea typeface="UD Digi Kyokasho N-B" panose="02020700000000000000" pitchFamily="18" charset="-128"/>
              </a:rPr>
              <a:t>SNS</a:t>
            </a:r>
            <a:r>
              <a:rPr lang="ja-JP" altLang="en-US" sz="1400" i="0" u="sng" dirty="0">
                <a:solidFill>
                  <a:schemeClr val="accent1">
                    <a:lumMod val="50000"/>
                  </a:schemeClr>
                </a:solidFill>
                <a:effectLst/>
                <a:latin typeface="UD Digi Kyokasho N-B" panose="02020700000000000000" pitchFamily="18" charset="-128"/>
                <a:ea typeface="UD Digi Kyokasho N-B" panose="02020700000000000000" pitchFamily="18" charset="-128"/>
              </a:rPr>
              <a:t>のスラング</a:t>
            </a:r>
            <a:r>
              <a:rPr lang="en-US" altLang="ja-JP" sz="1400" i="0" u="sng" dirty="0">
                <a:solidFill>
                  <a:schemeClr val="accent1">
                    <a:lumMod val="50000"/>
                  </a:schemeClr>
                </a:solidFill>
                <a:effectLst/>
                <a:latin typeface="UD Digi Kyokasho N-B" panose="02020700000000000000" pitchFamily="18" charset="-128"/>
                <a:ea typeface="UD Digi Kyokasho N-B" panose="02020700000000000000" pitchFamily="18" charset="-128"/>
              </a:rPr>
              <a:t>/</a:t>
            </a:r>
            <a:r>
              <a:rPr lang="ja-JP" altLang="en-US" sz="1400" i="0" u="sng" dirty="0">
                <a:solidFill>
                  <a:schemeClr val="accent1">
                    <a:lumMod val="50000"/>
                  </a:schemeClr>
                </a:solidFill>
                <a:effectLst/>
                <a:latin typeface="UD Digi Kyokasho N-B" panose="02020700000000000000" pitchFamily="18" charset="-128"/>
                <a:ea typeface="UD Digi Kyokasho N-B" panose="02020700000000000000" pitchFamily="18" charset="-128"/>
              </a:rPr>
              <a:t>若者言葉</a:t>
            </a:r>
            <a:endParaRPr lang="en-US" altLang="ja-JP" sz="1400" i="0" u="sng" dirty="0">
              <a:solidFill>
                <a:schemeClr val="accent1">
                  <a:lumMod val="50000"/>
                </a:schemeClr>
              </a:solidFill>
              <a:effectLst/>
              <a:latin typeface="UD Digi Kyokasho N-B" panose="02020700000000000000" pitchFamily="18" charset="-128"/>
              <a:ea typeface="UD Digi Kyokasho N-B" panose="02020700000000000000" pitchFamily="18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en-US" altLang="ja-JP" sz="1200" dirty="0">
                <a:solidFill>
                  <a:schemeClr val="accent1">
                    <a:lumMod val="50000"/>
                  </a:schemeClr>
                </a:solidFill>
                <a:latin typeface="UD Digi Kyokasho N-B" panose="02020700000000000000" pitchFamily="18" charset="-128"/>
                <a:ea typeface="UD Digi Kyokasho N-B" panose="02020700000000000000" pitchFamily="18" charset="-128"/>
              </a:rPr>
              <a:t>Slang is useful for communication in the real world! With your group, guess and circle the correct meaning of the slang words!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ja-JP" altLang="en-US" sz="1200" dirty="0">
                <a:solidFill>
                  <a:schemeClr val="accent1">
                    <a:lumMod val="50000"/>
                  </a:schemeClr>
                </a:solidFill>
                <a:latin typeface="UD Digi Kyokasho N-B" panose="02020700000000000000" pitchFamily="18" charset="-128"/>
                <a:ea typeface="UD Digi Kyokasho N-B" panose="02020700000000000000" pitchFamily="18" charset="-128"/>
              </a:rPr>
              <a:t>英語の若者言葉は現実世界のコミュニケーションにも役立ちます！ グループで一緒に、スラングの正しい意味を推測して丸で囲んでください。</a:t>
            </a:r>
            <a:endParaRPr kumimoji="1" lang="en-US" altLang="ja-JP" sz="1200" dirty="0">
              <a:solidFill>
                <a:schemeClr val="accent1">
                  <a:lumMod val="50000"/>
                </a:schemeClr>
              </a:solidFill>
              <a:latin typeface="UD Digi Kyokasho N-B" panose="02020700000000000000" pitchFamily="18" charset="-128"/>
              <a:ea typeface="UD Digi Kyokasho N-B" panose="02020700000000000000" pitchFamily="18" charset="-128"/>
            </a:endParaRPr>
          </a:p>
          <a:p>
            <a:pPr algn="ctr"/>
            <a:endParaRPr lang="en-US" altLang="ja-JP" sz="1400" i="0" dirty="0">
              <a:solidFill>
                <a:schemeClr val="accent1">
                  <a:lumMod val="50000"/>
                </a:schemeClr>
              </a:solidFill>
              <a:effectLst/>
              <a:latin typeface="UD Digi Kyokasho N-B" panose="02020700000000000000" pitchFamily="18" charset="-128"/>
              <a:ea typeface="UD Digi Kyokasho N-B" panose="02020700000000000000" pitchFamily="18" charset="-128"/>
            </a:endParaRPr>
          </a:p>
          <a:p>
            <a:pPr algn="ctr"/>
            <a:endParaRPr kumimoji="1" lang="en-US" altLang="ja-JP" sz="1400" b="1" u="sng" dirty="0">
              <a:latin typeface="HandwritingWeCan Light" panose="020F0300000000000000" pitchFamily="34" charset="0"/>
            </a:endParaRPr>
          </a:p>
        </p:txBody>
      </p:sp>
      <p:pic>
        <p:nvPicPr>
          <p:cNvPr id="6" name="Picture 2" descr="いろいろなグータッチをする人たちのイラスト | かわいいフリー素材集 ...">
            <a:extLst>
              <a:ext uri="{FF2B5EF4-FFF2-40B4-BE49-F238E27FC236}">
                <a16:creationId xmlns:a16="http://schemas.microsoft.com/office/drawing/2014/main" id="{34E7E505-7066-4C0C-B879-17EBC99C3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700" y="879541"/>
            <a:ext cx="734125" cy="50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アドバイスをする人のイラスト（男性） | かわいいフリー素材集 いらすとや">
            <a:extLst>
              <a:ext uri="{FF2B5EF4-FFF2-40B4-BE49-F238E27FC236}">
                <a16:creationId xmlns:a16="http://schemas.microsoft.com/office/drawing/2014/main" id="{E5E83899-78BC-4622-9D39-7C05430D8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245" y="879541"/>
            <a:ext cx="560021" cy="56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51A7065-BEAA-442C-BF40-D2E2EB484610}"/>
              </a:ext>
            </a:extLst>
          </p:cNvPr>
          <p:cNvSpPr txBox="1"/>
          <p:nvPr/>
        </p:nvSpPr>
        <p:spPr>
          <a:xfrm>
            <a:off x="409980" y="2395331"/>
            <a:ext cx="343189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srgbClr val="222222"/>
                </a:solidFill>
                <a:latin typeface="Comic Sans MS" panose="030F0702030302020204" pitchFamily="66" charset="0"/>
              </a:rPr>
              <a:t>1</a:t>
            </a:r>
            <a:r>
              <a:rPr lang="en-US" altLang="ja-JP" sz="1200" b="1" i="0" dirty="0" smtClean="0">
                <a:solidFill>
                  <a:srgbClr val="222222"/>
                </a:solidFill>
                <a:effectLst/>
                <a:latin typeface="Comic Sans MS" panose="030F0702030302020204" pitchFamily="66" charset="0"/>
              </a:rPr>
              <a:t>.“</a:t>
            </a:r>
            <a:r>
              <a:rPr lang="en-US" altLang="ja-JP" sz="1200" b="1" i="0" dirty="0">
                <a:solidFill>
                  <a:srgbClr val="222222"/>
                </a:solidFill>
                <a:effectLst/>
                <a:latin typeface="Comic Sans MS" panose="030F0702030302020204" pitchFamily="66" charset="0"/>
              </a:rPr>
              <a:t>Oh my god! Your friend did that? </a:t>
            </a:r>
          </a:p>
          <a:p>
            <a:r>
              <a:rPr lang="en-US" altLang="ja-JP" sz="1200" b="1" i="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Spill the tea!”</a:t>
            </a:r>
            <a:endParaRPr lang="en-US" altLang="ja-JP" sz="1200" b="1" i="0" dirty="0">
              <a:solidFill>
                <a:srgbClr val="222222"/>
              </a:solidFill>
              <a:effectLst/>
              <a:latin typeface="Comic Sans MS" panose="030F0702030302020204" pitchFamily="66" charset="0"/>
            </a:endParaRPr>
          </a:p>
          <a:p>
            <a:r>
              <a:rPr kumimoji="1" lang="en-US" altLang="ja-JP" sz="1200" dirty="0">
                <a:solidFill>
                  <a:srgbClr val="222222"/>
                </a:solidFill>
                <a:latin typeface="Comic Sans MS" panose="030F0702030302020204" pitchFamily="66" charset="0"/>
              </a:rPr>
              <a:t>a. Y</a:t>
            </a:r>
            <a:r>
              <a:rPr lang="en-US" altLang="ja-JP" sz="1200" dirty="0">
                <a:solidFill>
                  <a:srgbClr val="222222"/>
                </a:solidFill>
                <a:latin typeface="Comic Sans MS" panose="030F0702030302020204" pitchFamily="66" charset="0"/>
              </a:rPr>
              <a:t>ou are lying.</a:t>
            </a:r>
            <a:endParaRPr kumimoji="1" lang="en-US" altLang="ja-JP" sz="1200" dirty="0">
              <a:solidFill>
                <a:srgbClr val="222222"/>
              </a:solidFill>
              <a:latin typeface="Comic Sans MS" panose="030F0702030302020204" pitchFamily="66" charset="0"/>
            </a:endParaRPr>
          </a:p>
          <a:p>
            <a:r>
              <a:rPr lang="en-US" altLang="ja-JP" sz="1200" dirty="0">
                <a:solidFill>
                  <a:srgbClr val="222222"/>
                </a:solidFill>
                <a:latin typeface="Comic Sans MS" panose="030F0702030302020204" pitchFamily="66" charset="0"/>
              </a:rPr>
              <a:t>b. Buy me a snack.</a:t>
            </a:r>
          </a:p>
          <a:p>
            <a:r>
              <a:rPr kumimoji="1"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c. Tell me the information. </a:t>
            </a:r>
          </a:p>
          <a:p>
            <a:r>
              <a:rPr lang="en-US" altLang="ja-JP" sz="1200" dirty="0">
                <a:solidFill>
                  <a:srgbClr val="222222"/>
                </a:solidFill>
                <a:latin typeface="Comic Sans MS" panose="030F0702030302020204" pitchFamily="66" charset="0"/>
              </a:rPr>
              <a:t>d. Yell at them.</a:t>
            </a:r>
          </a:p>
        </p:txBody>
      </p:sp>
      <p:pic>
        <p:nvPicPr>
          <p:cNvPr id="10" name="Picture 2" descr="ストレートティーのイラスト（紅茶） | かわいいフリー素材集 いらすとや">
            <a:extLst>
              <a:ext uri="{FF2B5EF4-FFF2-40B4-BE49-F238E27FC236}">
                <a16:creationId xmlns:a16="http://schemas.microsoft.com/office/drawing/2014/main" id="{76B8A524-9448-4261-90CC-9FF953B26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322" y="2822242"/>
            <a:ext cx="732710" cy="634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96EC3B2-C8C0-4BA6-B027-8A85D23AD257}"/>
              </a:ext>
            </a:extLst>
          </p:cNvPr>
          <p:cNvSpPr txBox="1"/>
          <p:nvPr/>
        </p:nvSpPr>
        <p:spPr>
          <a:xfrm>
            <a:off x="3398614" y="2451518"/>
            <a:ext cx="25811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b="1" dirty="0">
                <a:solidFill>
                  <a:srgbClr val="222222"/>
                </a:solidFill>
                <a:latin typeface="Comic Sans MS" panose="030F0702030302020204" pitchFamily="66" charset="0"/>
              </a:rPr>
              <a:t>2</a:t>
            </a:r>
            <a:r>
              <a:rPr lang="en-US" altLang="ja-JP" sz="1200" b="1" i="0" dirty="0" smtClean="0">
                <a:solidFill>
                  <a:srgbClr val="222222"/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en-US" altLang="ja-JP" sz="1200" b="1" i="0" dirty="0">
                <a:solidFill>
                  <a:srgbClr val="222222"/>
                </a:solidFill>
                <a:effectLst/>
                <a:latin typeface="Comic Sans MS" panose="030F0702030302020204" pitchFamily="66" charset="0"/>
              </a:rPr>
              <a:t>This bread </a:t>
            </a:r>
            <a:r>
              <a:rPr lang="en-US" altLang="ja-JP" sz="1200" b="1" dirty="0">
                <a:solidFill>
                  <a:srgbClr val="222222"/>
                </a:solidFill>
                <a:latin typeface="Comic Sans MS" panose="030F0702030302020204" pitchFamily="66" charset="0"/>
              </a:rPr>
              <a:t>looks a little </a:t>
            </a:r>
            <a:r>
              <a:rPr lang="en-US" altLang="ja-JP" sz="12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sus</a:t>
            </a:r>
            <a:r>
              <a:rPr lang="en-US" altLang="ja-JP" sz="1200" b="1" dirty="0">
                <a:solidFill>
                  <a:srgbClr val="222222"/>
                </a:solidFill>
                <a:latin typeface="Comic Sans MS" panose="030F0702030302020204" pitchFamily="66" charset="0"/>
              </a:rPr>
              <a:t>.</a:t>
            </a:r>
            <a:endParaRPr lang="en-US" altLang="ja-JP" sz="1200" b="1" i="0" dirty="0">
              <a:solidFill>
                <a:srgbClr val="222222"/>
              </a:solidFill>
              <a:effectLst/>
              <a:latin typeface="Comic Sans MS" panose="030F0702030302020204" pitchFamily="66" charset="0"/>
            </a:endParaRPr>
          </a:p>
          <a:p>
            <a:r>
              <a:rPr kumimoji="1" lang="en-US" altLang="ja-JP" sz="1200" dirty="0">
                <a:solidFill>
                  <a:srgbClr val="222222"/>
                </a:solidFill>
                <a:latin typeface="Comic Sans MS" panose="030F0702030302020204" pitchFamily="66" charset="0"/>
              </a:rPr>
              <a:t>a. delicious</a:t>
            </a:r>
          </a:p>
          <a:p>
            <a:r>
              <a:rPr lang="en-US" altLang="ja-JP" sz="1200" dirty="0">
                <a:solidFill>
                  <a:srgbClr val="222222"/>
                </a:solidFill>
                <a:latin typeface="Comic Sans MS" panose="030F0702030302020204" pitchFamily="66" charset="0"/>
              </a:rPr>
              <a:t>b. angry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c. wrong</a:t>
            </a:r>
          </a:p>
          <a:p>
            <a:r>
              <a:rPr lang="en-US" altLang="ja-JP" sz="1200" dirty="0">
                <a:solidFill>
                  <a:srgbClr val="222222"/>
                </a:solidFill>
                <a:latin typeface="Comic Sans MS" panose="030F0702030302020204" pitchFamily="66" charset="0"/>
              </a:rPr>
              <a:t>d. sad</a:t>
            </a:r>
            <a:endParaRPr kumimoji="1" lang="ja-JP" altLang="en-US" sz="1200" dirty="0"/>
          </a:p>
        </p:txBody>
      </p:sp>
      <p:pic>
        <p:nvPicPr>
          <p:cNvPr id="12" name="Picture 4" descr="Billions of Versions of Normal: 5126 - Moldy Bread - yum">
            <a:extLst>
              <a:ext uri="{FF2B5EF4-FFF2-40B4-BE49-F238E27FC236}">
                <a16:creationId xmlns:a16="http://schemas.microsoft.com/office/drawing/2014/main" id="{37CFD3EE-A18A-43BA-8F9D-46FEA59066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49"/>
          <a:stretch/>
        </p:blipFill>
        <p:spPr bwMode="auto">
          <a:xfrm>
            <a:off x="5235114" y="2876220"/>
            <a:ext cx="873413" cy="634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E543731-AA1D-4996-8AF2-BA44D991F118}"/>
              </a:ext>
            </a:extLst>
          </p:cNvPr>
          <p:cNvSpPr txBox="1"/>
          <p:nvPr/>
        </p:nvSpPr>
        <p:spPr>
          <a:xfrm>
            <a:off x="409980" y="3852307"/>
            <a:ext cx="2335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222222"/>
                </a:solidFill>
                <a:latin typeface="Comic Sans MS" panose="030F0702030302020204" pitchFamily="66" charset="0"/>
              </a:rPr>
              <a:t>3</a:t>
            </a:r>
            <a:r>
              <a:rPr lang="en-US" altLang="ja-JP" sz="1200" b="1" i="0" dirty="0" smtClean="0">
                <a:solidFill>
                  <a:srgbClr val="222222"/>
                </a:solidFill>
                <a:effectLst/>
                <a:latin typeface="Comic Sans MS" panose="030F0702030302020204" pitchFamily="66" charset="0"/>
              </a:rPr>
              <a:t>.”</a:t>
            </a:r>
            <a:r>
              <a:rPr lang="en-US" altLang="ja-JP" sz="1200" b="1" i="0" dirty="0">
                <a:solidFill>
                  <a:srgbClr val="222222"/>
                </a:solidFill>
                <a:effectLst/>
                <a:latin typeface="Comic Sans MS" panose="030F0702030302020204" pitchFamily="66" charset="0"/>
              </a:rPr>
              <a:t>You don’t have one million yen. That’s </a:t>
            </a:r>
            <a:r>
              <a:rPr lang="en-US" altLang="ja-JP" sz="1200" b="1" i="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cap</a:t>
            </a:r>
            <a:r>
              <a:rPr lang="en-US" altLang="ja-JP" sz="1200" b="1" i="0" dirty="0">
                <a:solidFill>
                  <a:srgbClr val="222222"/>
                </a:solidFill>
                <a:effectLst/>
                <a:latin typeface="Comic Sans MS" panose="030F0702030302020204" pitchFamily="66" charset="0"/>
              </a:rPr>
              <a:t>.”</a:t>
            </a:r>
          </a:p>
          <a:p>
            <a:r>
              <a:rPr kumimoji="1" lang="en-US" altLang="ja-JP" sz="1200" dirty="0">
                <a:solidFill>
                  <a:srgbClr val="222222"/>
                </a:solidFill>
                <a:latin typeface="Comic Sans MS" panose="030F0702030302020204" pitchFamily="66" charset="0"/>
              </a:rPr>
              <a:t>a. strange</a:t>
            </a:r>
          </a:p>
          <a:p>
            <a:r>
              <a:rPr lang="en-US" altLang="ja-JP" sz="1200" dirty="0">
                <a:solidFill>
                  <a:srgbClr val="222222"/>
                </a:solidFill>
                <a:latin typeface="Comic Sans MS" panose="030F0702030302020204" pitchFamily="66" charset="0"/>
              </a:rPr>
              <a:t>b. crazy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c. great</a:t>
            </a:r>
          </a:p>
          <a:p>
            <a:r>
              <a:rPr lang="en-US" altLang="ja-JP" sz="1200" dirty="0">
                <a:solidFill>
                  <a:srgbClr val="222222"/>
                </a:solidFill>
                <a:latin typeface="Comic Sans MS" panose="030F0702030302020204" pitchFamily="66" charset="0"/>
              </a:rPr>
              <a:t>d. a lie</a:t>
            </a:r>
            <a:endParaRPr kumimoji="1" lang="ja-JP" altLang="en-US" sz="12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4E82BD6-88AE-463A-80EF-D6045DD091E0}"/>
              </a:ext>
            </a:extLst>
          </p:cNvPr>
          <p:cNvSpPr txBox="1"/>
          <p:nvPr/>
        </p:nvSpPr>
        <p:spPr>
          <a:xfrm>
            <a:off x="3398614" y="3849432"/>
            <a:ext cx="2043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Comic Sans MS" panose="030F0702030302020204" pitchFamily="66" charset="0"/>
              </a:rPr>
              <a:t>4</a:t>
            </a:r>
            <a:r>
              <a:rPr lang="en-US" altLang="ja-JP" sz="1200" b="1" dirty="0" smtClean="0">
                <a:latin typeface="Comic Sans MS" panose="030F0702030302020204" pitchFamily="66" charset="0"/>
              </a:rPr>
              <a:t>.  </a:t>
            </a:r>
            <a:r>
              <a:rPr lang="en-US" altLang="ja-JP" sz="1200" b="1" dirty="0">
                <a:solidFill>
                  <a:srgbClr val="222222"/>
                </a:solidFill>
                <a:latin typeface="Comic Sans MS" panose="030F0702030302020204" pitchFamily="66" charset="0"/>
              </a:rPr>
              <a:t>Let’s check the </a:t>
            </a:r>
            <a:r>
              <a:rPr lang="en-US" altLang="ja-JP" sz="12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vibe</a:t>
            </a:r>
            <a:r>
              <a:rPr lang="en-US" altLang="ja-JP" sz="1200" b="1" dirty="0">
                <a:solidFill>
                  <a:srgbClr val="222222"/>
                </a:solidFill>
                <a:latin typeface="Comic Sans MS" panose="030F0702030302020204" pitchFamily="66" charset="0"/>
              </a:rPr>
              <a:t> of this party.</a:t>
            </a:r>
            <a:endParaRPr lang="en-US" altLang="ja-JP" sz="1200" b="1" i="0" dirty="0">
              <a:solidFill>
                <a:srgbClr val="222222"/>
              </a:solidFill>
              <a:effectLst/>
              <a:latin typeface="Comic Sans MS" panose="030F0702030302020204" pitchFamily="66" charset="0"/>
            </a:endParaRPr>
          </a:p>
          <a:p>
            <a:r>
              <a:rPr kumimoji="1" lang="en-US" altLang="ja-JP" sz="1200" dirty="0">
                <a:solidFill>
                  <a:srgbClr val="222222"/>
                </a:solidFill>
                <a:latin typeface="Comic Sans MS" panose="030F0702030302020204" pitchFamily="66" charset="0"/>
              </a:rPr>
              <a:t>a. mood</a:t>
            </a:r>
          </a:p>
          <a:p>
            <a:r>
              <a:rPr lang="en-US" altLang="ja-JP" sz="1200" dirty="0">
                <a:solidFill>
                  <a:srgbClr val="222222"/>
                </a:solidFill>
                <a:latin typeface="Comic Sans MS" panose="030F0702030302020204" pitchFamily="66" charset="0"/>
              </a:rPr>
              <a:t>b. cost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c. friends</a:t>
            </a:r>
          </a:p>
          <a:p>
            <a:r>
              <a:rPr lang="en-US" altLang="ja-JP" sz="1200" dirty="0">
                <a:solidFill>
                  <a:srgbClr val="222222"/>
                </a:solidFill>
                <a:latin typeface="Comic Sans MS" panose="030F0702030302020204" pitchFamily="66" charset="0"/>
              </a:rPr>
              <a:t>d. beauty</a:t>
            </a:r>
            <a:endParaRPr kumimoji="1" lang="ja-JP" altLang="en-US" sz="1200" dirty="0"/>
          </a:p>
        </p:txBody>
      </p:sp>
      <p:pic>
        <p:nvPicPr>
          <p:cNvPr id="17" name="Picture 2" descr="サプライズパーティのイラスト（男性） | かわいいフリー素材集 いらすとや">
            <a:extLst>
              <a:ext uri="{FF2B5EF4-FFF2-40B4-BE49-F238E27FC236}">
                <a16:creationId xmlns:a16="http://schemas.microsoft.com/office/drawing/2014/main" id="{B5282022-5DED-4BE0-9187-42DBE9592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075" y="4086404"/>
            <a:ext cx="871878" cy="87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増えるお金のイラスト（一万円札） | かわいいフリー素材集 いらすとや">
            <a:extLst>
              <a:ext uri="{FF2B5EF4-FFF2-40B4-BE49-F238E27FC236}">
                <a16:creationId xmlns:a16="http://schemas.microsoft.com/office/drawing/2014/main" id="{52747595-5C14-4173-8225-65C2B6C93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290" y="4181679"/>
            <a:ext cx="891979" cy="8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DD564E6-0C25-4491-B84B-58EE43126C50}"/>
              </a:ext>
            </a:extLst>
          </p:cNvPr>
          <p:cNvSpPr txBox="1"/>
          <p:nvPr/>
        </p:nvSpPr>
        <p:spPr>
          <a:xfrm>
            <a:off x="393541" y="5281269"/>
            <a:ext cx="2809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5</a:t>
            </a:r>
            <a:r>
              <a:rPr lang="en-US" altLang="ja-JP" sz="1200" b="1" i="0" dirty="0" smtClean="0">
                <a:solidFill>
                  <a:schemeClr val="tx2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en-US" altLang="ja-JP" sz="1200" b="1" i="0" dirty="0">
                <a:solidFill>
                  <a:schemeClr val="tx2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The test today had me </a:t>
            </a:r>
            <a:r>
              <a:rPr lang="en-US" altLang="ja-JP" sz="1200" b="1" i="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shook</a:t>
            </a:r>
            <a:r>
              <a:rPr lang="en-US" altLang="ja-JP" sz="1200" b="1" i="0" dirty="0">
                <a:solidFill>
                  <a:schemeClr val="tx2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.</a:t>
            </a:r>
            <a:endParaRPr lang="en-US" altLang="ja-JP" sz="1200" i="0" dirty="0">
              <a:solidFill>
                <a:srgbClr val="222222"/>
              </a:solidFill>
              <a:effectLst/>
              <a:latin typeface="Comic Sans MS" panose="030F0702030302020204" pitchFamily="66" charset="0"/>
            </a:endParaRPr>
          </a:p>
          <a:p>
            <a:r>
              <a:rPr kumimoji="1"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a. sad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b. relaxed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c. excited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d. upset</a:t>
            </a:r>
            <a:endParaRPr kumimoji="1" lang="ja-JP" altLang="en-US" sz="12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22" name="Picture 2" descr="テストの問題用紙のイラスト | かわいいフリー素材集 いらすとや">
            <a:extLst>
              <a:ext uri="{FF2B5EF4-FFF2-40B4-BE49-F238E27FC236}">
                <a16:creationId xmlns:a16="http://schemas.microsoft.com/office/drawing/2014/main" id="{A38EAE4A-2AA4-4E32-86AA-6B03C1E20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946" y="5732254"/>
            <a:ext cx="754402" cy="754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Google Shape;62;p13">
            <a:extLst>
              <a:ext uri="{FF2B5EF4-FFF2-40B4-BE49-F238E27FC236}">
                <a16:creationId xmlns:a16="http://schemas.microsoft.com/office/drawing/2014/main" id="{0A8FD00E-A97B-4CAD-BCFE-078123952AC1}"/>
              </a:ext>
            </a:extLst>
          </p:cNvPr>
          <p:cNvSpPr txBox="1">
            <a:spLocks/>
          </p:cNvSpPr>
          <p:nvPr/>
        </p:nvSpPr>
        <p:spPr>
          <a:xfrm>
            <a:off x="11205845" y="338735"/>
            <a:ext cx="731600" cy="5248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sz="1867" kern="0" smtClean="0"/>
              <a:pPr defTabSz="1219170">
                <a:buClr>
                  <a:srgbClr val="000000"/>
                </a:buClr>
              </a:pPr>
              <a:t>1</a:t>
            </a:fld>
            <a:endParaRPr lang="en" sz="1867" kern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E44B630-E36F-423E-8BB6-B739446291F8}"/>
              </a:ext>
            </a:extLst>
          </p:cNvPr>
          <p:cNvSpPr txBox="1"/>
          <p:nvPr/>
        </p:nvSpPr>
        <p:spPr>
          <a:xfrm>
            <a:off x="3398614" y="5281269"/>
            <a:ext cx="3379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6</a:t>
            </a:r>
            <a:r>
              <a:rPr lang="en-US" altLang="ja-JP" sz="1200" b="1" i="0" dirty="0" smtClean="0">
                <a:solidFill>
                  <a:schemeClr val="tx2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en-US" altLang="ja-JP" sz="1200" b="1" i="0" dirty="0">
                <a:solidFill>
                  <a:schemeClr val="tx2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It’s not a big deal. You really need to </a:t>
            </a:r>
            <a:r>
              <a:rPr lang="en-US" altLang="ja-JP" sz="1200" b="1" i="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chill</a:t>
            </a:r>
            <a:r>
              <a:rPr lang="en-US" altLang="ja-JP" sz="1200" b="1" i="0" dirty="0">
                <a:solidFill>
                  <a:schemeClr val="tx2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.</a:t>
            </a:r>
            <a:endParaRPr lang="en-US" altLang="ja-JP" sz="1200" b="1" i="0" dirty="0">
              <a:solidFill>
                <a:srgbClr val="222222"/>
              </a:solidFill>
              <a:effectLst/>
              <a:latin typeface="Comic Sans MS" panose="030F0702030302020204" pitchFamily="66" charset="0"/>
            </a:endParaRPr>
          </a:p>
          <a:p>
            <a:r>
              <a:rPr kumimoji="1"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a. relax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b. get excited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c. improve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d. think</a:t>
            </a:r>
            <a:endParaRPr kumimoji="1" lang="ja-JP" altLang="en-US" sz="12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3" name="Picture 4" descr="いろいろな話し合う人たちのイラスト（マスク付き） | かわいいフリー ...">
            <a:extLst>
              <a:ext uri="{FF2B5EF4-FFF2-40B4-BE49-F238E27FC236}">
                <a16:creationId xmlns:a16="http://schemas.microsoft.com/office/drawing/2014/main" id="{0BBF5241-1173-46D3-AC5A-CBFCF63BB4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218" y="5658460"/>
            <a:ext cx="873090" cy="78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B4ABC723-1BAE-4AF8-B4FB-5B984EBBC910}"/>
              </a:ext>
            </a:extLst>
          </p:cNvPr>
          <p:cNvSpPr txBox="1"/>
          <p:nvPr/>
        </p:nvSpPr>
        <p:spPr>
          <a:xfrm>
            <a:off x="393541" y="6696856"/>
            <a:ext cx="2587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7</a:t>
            </a:r>
            <a:r>
              <a:rPr lang="en-US" altLang="ja-JP" sz="1200" b="1" i="0" dirty="0" smtClean="0">
                <a:solidFill>
                  <a:schemeClr val="tx2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en-US" altLang="ja-JP" sz="1200" b="1" i="0" dirty="0">
                <a:solidFill>
                  <a:schemeClr val="tx2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Turn it up</a:t>
            </a:r>
            <a:r>
              <a:rPr lang="ja-JP" altLang="en-US" sz="1200" b="1" i="0" dirty="0">
                <a:solidFill>
                  <a:schemeClr val="tx2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！</a:t>
            </a:r>
            <a:r>
              <a:rPr lang="en-US" altLang="ja-JP" sz="1200" b="1" i="0" dirty="0">
                <a:solidFill>
                  <a:schemeClr val="tx2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This is a </a:t>
            </a:r>
            <a:r>
              <a:rPr lang="en-US" altLang="ja-JP" sz="1200" b="1" i="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bop</a:t>
            </a:r>
            <a:r>
              <a:rPr lang="en-US" altLang="ja-JP" sz="1200" b="1" i="0" dirty="0">
                <a:solidFill>
                  <a:schemeClr val="tx2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.</a:t>
            </a:r>
            <a:endParaRPr kumimoji="1" lang="en-US" altLang="ja-JP" sz="1200" b="1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kumimoji="1"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a. nice outfit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b. great song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c. good TV show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d. cool thing</a:t>
            </a:r>
            <a:endParaRPr kumimoji="1" lang="ja-JP" altLang="en-US" sz="12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7" name="Picture 2" descr="アイドルファンの女性のイラスト | かわいいフリー素材集 いらすとや">
            <a:extLst>
              <a:ext uri="{FF2B5EF4-FFF2-40B4-BE49-F238E27FC236}">
                <a16:creationId xmlns:a16="http://schemas.microsoft.com/office/drawing/2014/main" id="{D60B5EBC-5BCA-40D1-84BF-1B541CDA1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266" y="7014600"/>
            <a:ext cx="667460" cy="74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2A8C97-2976-4C1E-8050-8CEC797D3E2D}"/>
              </a:ext>
            </a:extLst>
          </p:cNvPr>
          <p:cNvSpPr txBox="1"/>
          <p:nvPr/>
        </p:nvSpPr>
        <p:spPr>
          <a:xfrm>
            <a:off x="3398614" y="6713106"/>
            <a:ext cx="21929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8</a:t>
            </a:r>
            <a:r>
              <a:rPr lang="en-US" altLang="ja-JP" sz="1200" b="1" dirty="0" smtClean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US" altLang="ja-JP" sz="1200" b="1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That guy has </a:t>
            </a:r>
            <a:r>
              <a:rPr lang="en-US" altLang="ja-JP" sz="12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rizz</a:t>
            </a:r>
            <a:r>
              <a:rPr lang="en-US" altLang="ja-JP" sz="1200" b="1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!</a:t>
            </a:r>
            <a:endParaRPr kumimoji="1" lang="en-US" altLang="ja-JP" sz="1200" b="1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kumimoji="1"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a. </a:t>
            </a:r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kumimoji="1"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 lot of money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b. many problems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c. charm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d. smartness</a:t>
            </a:r>
            <a:endParaRPr kumimoji="1" lang="ja-JP" altLang="en-US" sz="12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6" name="Picture 4" descr="綺麗な髪の人のイラスト（男性） | かわいいフリー素材集 いらすとや">
            <a:extLst>
              <a:ext uri="{FF2B5EF4-FFF2-40B4-BE49-F238E27FC236}">
                <a16:creationId xmlns:a16="http://schemas.microsoft.com/office/drawing/2014/main" id="{2F9560D5-5962-4CA6-891B-D51449029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548" y="6832067"/>
            <a:ext cx="796931" cy="861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9397823-11B0-4677-AF77-E2D575B92D5B}"/>
              </a:ext>
            </a:extLst>
          </p:cNvPr>
          <p:cNvSpPr txBox="1"/>
          <p:nvPr/>
        </p:nvSpPr>
        <p:spPr>
          <a:xfrm>
            <a:off x="409980" y="8135667"/>
            <a:ext cx="52618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9</a:t>
            </a:r>
            <a:r>
              <a:rPr lang="en-US" altLang="ja-JP" sz="1200" b="1" i="0" dirty="0" smtClean="0">
                <a:solidFill>
                  <a:schemeClr val="tx2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en-US" altLang="ja-JP" sz="1200" b="1" i="0" dirty="0">
                <a:solidFill>
                  <a:schemeClr val="tx2">
                    <a:lumMod val="10000"/>
                  </a:schemeClr>
                </a:solidFill>
                <a:effectLst/>
                <a:latin typeface="Comic Sans MS" panose="030F0702030302020204" pitchFamily="66" charset="0"/>
              </a:rPr>
              <a:t>“Why did she do that? </a:t>
            </a:r>
            <a:r>
              <a:rPr lang="en-US" altLang="ja-JP" sz="1200" b="1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That was </a:t>
            </a:r>
            <a:r>
              <a:rPr lang="en-US" altLang="ja-JP" sz="12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cringe</a:t>
            </a:r>
            <a:r>
              <a:rPr lang="en-US" altLang="ja-JP" sz="1200" b="1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.”</a:t>
            </a:r>
            <a:endParaRPr kumimoji="1" lang="en-US" altLang="ja-JP" sz="1200" b="1" u="sng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kumimoji="1"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a. embarrassing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b. sad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c. mean</a:t>
            </a:r>
          </a:p>
          <a:p>
            <a:r>
              <a:rPr lang="en-US" altLang="ja-JP" sz="1200" dirty="0">
                <a:solidFill>
                  <a:schemeClr val="tx2">
                    <a:lumMod val="10000"/>
                  </a:schemeClr>
                </a:solidFill>
                <a:latin typeface="Comic Sans MS" panose="030F0702030302020204" pitchFamily="66" charset="0"/>
              </a:rPr>
              <a:t>d. </a:t>
            </a:r>
            <a:r>
              <a:rPr lang="en-US" altLang="ja-JP" sz="1200" dirty="0">
                <a:latin typeface="Comic Sans MS" panose="030F0702030302020204" pitchFamily="66" charset="0"/>
              </a:rPr>
              <a:t>nice</a:t>
            </a:r>
            <a:endParaRPr kumimoji="1" lang="ja-JP" altLang="en-US" sz="1200" dirty="0"/>
          </a:p>
        </p:txBody>
      </p:sp>
      <p:pic>
        <p:nvPicPr>
          <p:cNvPr id="51" name="Picture 2" descr="お金をせびる人のイラスト（女性から女性） | かわいいフリー素材集 ...">
            <a:extLst>
              <a:ext uri="{FF2B5EF4-FFF2-40B4-BE49-F238E27FC236}">
                <a16:creationId xmlns:a16="http://schemas.microsoft.com/office/drawing/2014/main" id="{84344A9C-CE62-4E90-B6BA-C7A013388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893" y="8688326"/>
            <a:ext cx="1316065" cy="69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9D8428D5-701C-4DA5-ABD6-798825D91B2C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r="60733" b="44887"/>
          <a:stretch/>
        </p:blipFill>
        <p:spPr>
          <a:xfrm>
            <a:off x="5582371" y="8808759"/>
            <a:ext cx="139287" cy="96811"/>
          </a:xfrm>
          <a:prstGeom prst="rect">
            <a:avLst/>
          </a:prstGeom>
        </p:spPr>
      </p:pic>
      <p:sp>
        <p:nvSpPr>
          <p:cNvPr id="58" name="フローチャート: 結合子 57">
            <a:extLst>
              <a:ext uri="{FF2B5EF4-FFF2-40B4-BE49-F238E27FC236}">
                <a16:creationId xmlns:a16="http://schemas.microsoft.com/office/drawing/2014/main" id="{667A707F-C216-480D-9BE0-6B04E57CB3AB}"/>
              </a:ext>
            </a:extLst>
          </p:cNvPr>
          <p:cNvSpPr/>
          <p:nvPr/>
        </p:nvSpPr>
        <p:spPr>
          <a:xfrm>
            <a:off x="4901525" y="8892685"/>
            <a:ext cx="1737006" cy="74514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/>
              <a:t>    / 12</a:t>
            </a:r>
            <a:endParaRPr kumimoji="1" lang="ja-JP" altLang="en-US" sz="2000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E5AEA7D0-92B6-4192-8BD0-78B5910B53BB}"/>
              </a:ext>
            </a:extLst>
          </p:cNvPr>
          <p:cNvSpPr txBox="1"/>
          <p:nvPr/>
        </p:nvSpPr>
        <p:spPr>
          <a:xfrm>
            <a:off x="4050933" y="8970987"/>
            <a:ext cx="60401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points</a:t>
            </a:r>
          </a:p>
          <a:p>
            <a:r>
              <a:rPr lang="ja-JP" altLang="en-US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点</a:t>
            </a:r>
            <a:r>
              <a:rPr lang="en-US" altLang="ja-JP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:</a:t>
            </a:r>
            <a:endParaRPr lang="ja-JP" altLang="en-US" dirty="0">
              <a:latin typeface="UD Digi Kyokasho N-B" panose="02020700000000000000" pitchFamily="17" charset="-128"/>
              <a:ea typeface="UD Digi Kyokasho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701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48B799-DDEA-420C-B11D-8FDFD6F85309}"/>
              </a:ext>
            </a:extLst>
          </p:cNvPr>
          <p:cNvSpPr txBox="1"/>
          <p:nvPr/>
        </p:nvSpPr>
        <p:spPr>
          <a:xfrm>
            <a:off x="379828" y="0"/>
            <a:ext cx="62749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800" dirty="0">
              <a:highlight>
                <a:srgbClr val="FFFF00"/>
              </a:highlight>
              <a:latin typeface="Comic Sans MS" panose="030F0702030302020204" pitchFamily="66" charset="0"/>
            </a:endParaRPr>
          </a:p>
          <a:p>
            <a:pPr algn="ctr"/>
            <a:r>
              <a:rPr lang="en-US" altLang="ja-JP" sz="2800" dirty="0">
                <a:highlight>
                  <a:srgbClr val="FFFF00"/>
                </a:highlight>
                <a:latin typeface="Comic Sans MS" panose="030F0702030302020204" pitchFamily="66" charset="0"/>
              </a:rPr>
              <a:t>BONUS SNS ROUND</a:t>
            </a:r>
          </a:p>
          <a:p>
            <a:pPr algn="ctr"/>
            <a:endParaRPr lang="en-US" altLang="ja-JP" sz="2000" b="1" dirty="0">
              <a:highlight>
                <a:srgbClr val="FFFF00"/>
              </a:highlight>
              <a:latin typeface="UD Digi Kyokasho N-B" panose="02020700000000000000" pitchFamily="17" charset="-128"/>
              <a:ea typeface="UD Digi Kyokasho N-B" panose="02020700000000000000" pitchFamily="17" charset="-128"/>
            </a:endParaRPr>
          </a:p>
          <a:p>
            <a:pPr algn="ctr"/>
            <a:r>
              <a:rPr lang="en-US" altLang="ja-JP" sz="2000" b="1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SNS</a:t>
            </a:r>
            <a:r>
              <a:rPr lang="ja-JP" altLang="en-US" sz="2000" b="1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やテキストメッセージでよく使われる言葉の略語です！ 正しく推測できるかな</a:t>
            </a:r>
            <a:r>
              <a:rPr lang="en-US" altLang="ja-JP" sz="2000" b="1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?</a:t>
            </a:r>
          </a:p>
          <a:p>
            <a:pPr algn="ctr"/>
            <a:endParaRPr lang="en-US" altLang="ja-JP" sz="2000" b="1" dirty="0">
              <a:highlight>
                <a:srgbClr val="FFFF00"/>
              </a:highlight>
              <a:latin typeface="UD Digi Kyokasho N-B" panose="02020700000000000000" pitchFamily="17" charset="-128"/>
              <a:ea typeface="UD Digi Kyokasho N-B" panose="02020700000000000000" pitchFamily="17" charset="-128"/>
            </a:endParaRPr>
          </a:p>
          <a:p>
            <a:endParaRPr lang="en-US" altLang="ja-JP" sz="2400" dirty="0">
              <a:latin typeface="Comic Sans MS" panose="030F0702030302020204" pitchFamily="66" charset="0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EA2308AA-22A1-4A93-BC1F-92D5B1E19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660630"/>
              </p:ext>
            </p:extLst>
          </p:nvPr>
        </p:nvGraphicFramePr>
        <p:xfrm>
          <a:off x="808908" y="2011250"/>
          <a:ext cx="5416812" cy="6308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604">
                  <a:extLst>
                    <a:ext uri="{9D8B030D-6E8A-4147-A177-3AD203B41FA5}">
                      <a16:colId xmlns:a16="http://schemas.microsoft.com/office/drawing/2014/main" val="2599320815"/>
                    </a:ext>
                  </a:extLst>
                </a:gridCol>
                <a:gridCol w="1805604">
                  <a:extLst>
                    <a:ext uri="{9D8B030D-6E8A-4147-A177-3AD203B41FA5}">
                      <a16:colId xmlns:a16="http://schemas.microsoft.com/office/drawing/2014/main" val="1438870745"/>
                    </a:ext>
                  </a:extLst>
                </a:gridCol>
                <a:gridCol w="1805604">
                  <a:extLst>
                    <a:ext uri="{9D8B030D-6E8A-4147-A177-3AD203B41FA5}">
                      <a16:colId xmlns:a16="http://schemas.microsoft.com/office/drawing/2014/main" val="1219414296"/>
                    </a:ext>
                  </a:extLst>
                </a:gridCol>
              </a:tblGrid>
              <a:tr h="419878">
                <a:tc>
                  <a:txBody>
                    <a:bodyPr/>
                    <a:lstStyle/>
                    <a:p>
                      <a:r>
                        <a:rPr kumimoji="1" lang="ja-JP" altLang="en-US" sz="1600" b="1" i="0" kern="1200" dirty="0">
                          <a:solidFill>
                            <a:schemeClr val="tx1"/>
                          </a:solidFill>
                          <a:effectLst/>
                          <a:latin typeface="HandwritingWeCan Light" panose="020F0300000000000000" pitchFamily="34" charset="0"/>
                          <a:ea typeface="UD Digi Kyokasho N-B" panose="02020700000000000000" pitchFamily="17" charset="-128"/>
                          <a:cs typeface="+mn-cs"/>
                        </a:rPr>
                        <a:t>略語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HandwritingWeCan Light" panose="020F0300000000000000" pitchFamily="34" charset="0"/>
                        <a:ea typeface="UD Digi Kyokasho N-B" panose="02020700000000000000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  <a:ea typeface="UD Digi Kyokasho N-B" panose="02020700000000000000" pitchFamily="17" charset="-128"/>
                        </a:rPr>
                        <a:t>意味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andwritingWeCan Light" panose="020F0300000000000000" pitchFamily="34" charset="0"/>
                        <a:ea typeface="UD Digi Kyokasho N-B" panose="02020700000000000000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  <a:ea typeface="UD Digi Kyokasho N-B" panose="02020700000000000000" pitchFamily="17" charset="-128"/>
                        </a:rPr>
                        <a:t>フレーズ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  <a:ea typeface="UD Digi Kyokasho N-B" panose="02020700000000000000" pitchFamily="17" charset="-128"/>
                        </a:rPr>
                        <a:t>/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andwritingWeCan Light" panose="020F0300000000000000" pitchFamily="34" charset="0"/>
                          <a:ea typeface="UD Digi Kyokasho N-B" panose="02020700000000000000" pitchFamily="17" charset="-128"/>
                        </a:rPr>
                        <a:t>単語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655928"/>
                  </a:ext>
                </a:extLst>
              </a:tr>
              <a:tr h="419878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LOL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HandwritingWeCan Light" panose="020F0300000000000000" pitchFamily="34" charset="0"/>
                        </a:rPr>
                        <a:t>声を出して笑う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laugh out loud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037534"/>
                  </a:ext>
                </a:extLst>
              </a:tr>
              <a:tr h="419878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OMG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Digi Kyokasho N-B" panose="02020700000000000000" pitchFamily="17" charset="-128"/>
                          <a:ea typeface="UD Digi Kyokasho N-B" panose="02020700000000000000" pitchFamily="17" charset="-128"/>
                        </a:rPr>
                        <a:t>ヤバい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40341"/>
                  </a:ext>
                </a:extLst>
              </a:tr>
              <a:tr h="419878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WBU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Digi Kyokasho N-B" panose="02020700000000000000" pitchFamily="17" charset="-128"/>
                          <a:ea typeface="UD Digi Kyokasho N-B" panose="02020700000000000000" pitchFamily="17" charset="-128"/>
                        </a:rPr>
                        <a:t>あなたは？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445105"/>
                  </a:ext>
                </a:extLst>
              </a:tr>
              <a:tr h="419878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OMW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b="0" i="0" kern="1200" dirty="0">
                          <a:solidFill>
                            <a:schemeClr val="dk1"/>
                          </a:solidFill>
                          <a:effectLst/>
                          <a:latin typeface="UD Digi Kyokasho N-B" panose="02020700000000000000" pitchFamily="17" charset="-128"/>
                          <a:ea typeface="UD Digi Kyokasho N-B" panose="02020700000000000000" pitchFamily="17" charset="-128"/>
                          <a:cs typeface="+mn-cs"/>
                        </a:rPr>
                        <a:t>向かっています</a:t>
                      </a:r>
                      <a:endParaRPr kumimoji="1" lang="ja-JP" altLang="en-US" sz="1600" dirty="0">
                        <a:latin typeface="UD Digi Kyokasho N-B" panose="02020700000000000000" pitchFamily="17" charset="-128"/>
                        <a:ea typeface="UD Digi Kyokasho N-B" panose="02020700000000000000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67001"/>
                  </a:ext>
                </a:extLst>
              </a:tr>
              <a:tr h="419878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BC / </a:t>
                      </a:r>
                      <a:r>
                        <a:rPr kumimoji="1" lang="en-US" altLang="ja-JP" sz="1600" b="1" dirty="0" err="1">
                          <a:latin typeface="HandwritingWeCan Light" panose="020F0300000000000000" pitchFamily="34" charset="0"/>
                        </a:rPr>
                        <a:t>cuz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Digi Kyokasho N-B" panose="02020700000000000000" pitchFamily="17" charset="-128"/>
                          <a:ea typeface="UD Digi Kyokasho N-B" panose="02020700000000000000" pitchFamily="17" charset="-128"/>
                        </a:rPr>
                        <a:t>なぜなら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884443"/>
                  </a:ext>
                </a:extLst>
              </a:tr>
              <a:tr h="419878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TTYL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b="0" i="0" kern="1200" dirty="0">
                          <a:solidFill>
                            <a:schemeClr val="dk1"/>
                          </a:solidFill>
                          <a:effectLst/>
                          <a:latin typeface="UD Digi Kyokasho N-B" panose="02020700000000000000" pitchFamily="17" charset="-128"/>
                          <a:ea typeface="UD Digi Kyokasho N-B" panose="02020700000000000000" pitchFamily="17" charset="-128"/>
                          <a:cs typeface="+mn-cs"/>
                        </a:rPr>
                        <a:t>また後でね</a:t>
                      </a:r>
                      <a:endParaRPr kumimoji="1" lang="ja-JP" altLang="en-US" sz="1600" dirty="0">
                        <a:latin typeface="UD Digi Kyokasho N-B" panose="02020700000000000000" pitchFamily="17" charset="-128"/>
                        <a:ea typeface="UD Digi Kyokasho N-B" panose="02020700000000000000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071453"/>
                  </a:ext>
                </a:extLst>
              </a:tr>
              <a:tr h="419878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BRB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b="0" i="0" kern="1200" dirty="0">
                          <a:solidFill>
                            <a:schemeClr val="dk1"/>
                          </a:solidFill>
                          <a:effectLst/>
                          <a:latin typeface="UD Digi Kyokasho N-B" panose="02020700000000000000" pitchFamily="17" charset="-128"/>
                          <a:ea typeface="UD Digi Kyokasho N-B" panose="02020700000000000000" pitchFamily="17" charset="-128"/>
                          <a:cs typeface="+mn-cs"/>
                        </a:rPr>
                        <a:t>すぐ戻ってきます</a:t>
                      </a:r>
                      <a:endParaRPr kumimoji="1" lang="ja-JP" altLang="en-US" sz="1600" dirty="0">
                        <a:latin typeface="UD Digi Kyokasho N-B" panose="02020700000000000000" pitchFamily="17" charset="-128"/>
                        <a:ea typeface="UD Digi Kyokasho N-B" panose="02020700000000000000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184345"/>
                  </a:ext>
                </a:extLst>
              </a:tr>
              <a:tr h="419878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IDK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Digi Kyokasho N-B" panose="02020700000000000000" pitchFamily="17" charset="-128"/>
                          <a:ea typeface="UD Digi Kyokasho N-B" panose="02020700000000000000" pitchFamily="17" charset="-128"/>
                        </a:rPr>
                        <a:t>わからない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662232"/>
                  </a:ext>
                </a:extLst>
              </a:tr>
              <a:tr h="419878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IMO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b="0" i="0" kern="1200" dirty="0">
                          <a:solidFill>
                            <a:schemeClr val="dk1"/>
                          </a:solidFill>
                          <a:effectLst/>
                          <a:latin typeface="UD Digi Kyokasho N-B" panose="02020700000000000000" pitchFamily="17" charset="-128"/>
                          <a:ea typeface="UD Digi Kyokasho N-B" panose="02020700000000000000" pitchFamily="17" charset="-128"/>
                          <a:cs typeface="+mn-cs"/>
                        </a:rPr>
                        <a:t>私の意見では</a:t>
                      </a:r>
                      <a:endParaRPr kumimoji="1" lang="ja-JP" altLang="en-US" sz="1600" dirty="0">
                        <a:latin typeface="UD Digi Kyokasho N-B" panose="02020700000000000000" pitchFamily="17" charset="-128"/>
                        <a:ea typeface="UD Digi Kyokasho N-B" panose="02020700000000000000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620221"/>
                  </a:ext>
                </a:extLst>
              </a:tr>
              <a:tr h="419878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BFF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Digi Kyokasho N-B" panose="02020700000000000000" pitchFamily="17" charset="-128"/>
                          <a:ea typeface="UD Digi Kyokasho N-B" panose="02020700000000000000" pitchFamily="17" charset="-128"/>
                        </a:rPr>
                        <a:t>親友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397011"/>
                  </a:ext>
                </a:extLst>
              </a:tr>
              <a:tr h="419878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TBH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Digi Kyokasho N-B" panose="02020700000000000000" pitchFamily="17" charset="-128"/>
                          <a:ea typeface="UD Digi Kyokasho N-B" panose="02020700000000000000" pitchFamily="17" charset="-128"/>
                        </a:rPr>
                        <a:t>実を言うと、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673020"/>
                  </a:ext>
                </a:extLst>
              </a:tr>
              <a:tr h="419878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OFC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UD Digi Kyokasho N-B" panose="02020700000000000000" pitchFamily="17" charset="-128"/>
                          <a:ea typeface="UD Digi Kyokasho N-B" panose="02020700000000000000" pitchFamily="17" charset="-128"/>
                        </a:rPr>
                        <a:t>もちろん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593593"/>
                  </a:ext>
                </a:extLst>
              </a:tr>
              <a:tr h="419878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POV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b="0" i="0" kern="1200" dirty="0">
                          <a:solidFill>
                            <a:schemeClr val="dk1"/>
                          </a:solidFill>
                          <a:effectLst/>
                          <a:latin typeface="UD Digi Kyokasho N-B" panose="02020700000000000000" pitchFamily="17" charset="-128"/>
                          <a:ea typeface="UD Digi Kyokasho N-B" panose="02020700000000000000" pitchFamily="17" charset="-128"/>
                          <a:cs typeface="+mn-cs"/>
                        </a:rPr>
                        <a:t>視点</a:t>
                      </a:r>
                      <a:endParaRPr kumimoji="1" lang="ja-JP" altLang="en-US" sz="1600" dirty="0">
                        <a:latin typeface="UD Digi Kyokasho N-B" panose="02020700000000000000" pitchFamily="17" charset="-128"/>
                        <a:ea typeface="UD Digi Kyokasho N-B" panose="02020700000000000000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47340"/>
                  </a:ext>
                </a:extLst>
              </a:tr>
              <a:tr h="430211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HandwritingWeCan Light" panose="020F0300000000000000" pitchFamily="34" charset="0"/>
                        </a:rPr>
                        <a:t>NVM</a:t>
                      </a:r>
                      <a:endParaRPr kumimoji="1" lang="ja-JP" altLang="en-US" sz="1600" b="1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50" b="0" i="0" kern="1200" dirty="0">
                          <a:solidFill>
                            <a:schemeClr val="dk1"/>
                          </a:solidFill>
                          <a:effectLst/>
                          <a:latin typeface="UD Digi Kyokasho N-B" panose="02020700000000000000" pitchFamily="17" charset="-128"/>
                          <a:ea typeface="UD Digi Kyokasho N-B" panose="02020700000000000000" pitchFamily="17" charset="-128"/>
                          <a:cs typeface="+mn-cs"/>
                        </a:rPr>
                        <a:t>気にしないで</a:t>
                      </a:r>
                      <a:endParaRPr kumimoji="1" lang="ja-JP" altLang="en-US" sz="1600" dirty="0">
                        <a:latin typeface="UD Digi Kyokasho N-B" panose="02020700000000000000" pitchFamily="17" charset="-128"/>
                        <a:ea typeface="UD Digi Kyokasho N-B" panose="02020700000000000000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HandwritingWeCan Light" panose="020F0300000000000000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150624"/>
                  </a:ext>
                </a:extLst>
              </a:tr>
            </a:tbl>
          </a:graphicData>
        </a:graphic>
      </p:graphicFrame>
      <p:sp>
        <p:nvSpPr>
          <p:cNvPr id="5" name="フローチャート: 結合子 4">
            <a:extLst>
              <a:ext uri="{FF2B5EF4-FFF2-40B4-BE49-F238E27FC236}">
                <a16:creationId xmlns:a16="http://schemas.microsoft.com/office/drawing/2014/main" id="{8DB85017-131F-4199-9C3E-65A576C6A0D0}"/>
              </a:ext>
            </a:extLst>
          </p:cNvPr>
          <p:cNvSpPr/>
          <p:nvPr/>
        </p:nvSpPr>
        <p:spPr>
          <a:xfrm>
            <a:off x="4309624" y="9119111"/>
            <a:ext cx="1737006" cy="496165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/>
              <a:t>    / 26</a:t>
            </a:r>
            <a:endParaRPr kumimoji="1" lang="ja-JP" altLang="en-US" sz="2000" dirty="0"/>
          </a:p>
        </p:txBody>
      </p:sp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2AC938ED-4B5A-4A6D-96AB-4888B77A3563}"/>
              </a:ext>
            </a:extLst>
          </p:cNvPr>
          <p:cNvSpPr/>
          <p:nvPr/>
        </p:nvSpPr>
        <p:spPr>
          <a:xfrm>
            <a:off x="1167706" y="9124882"/>
            <a:ext cx="1737006" cy="496165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/>
              <a:t>    / 14</a:t>
            </a:r>
            <a:endParaRPr kumimoji="1" lang="ja-JP" altLang="en-US" sz="20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3073D0-5380-4552-9CF0-7B06537191A0}"/>
              </a:ext>
            </a:extLst>
          </p:cNvPr>
          <p:cNvSpPr txBox="1"/>
          <p:nvPr/>
        </p:nvSpPr>
        <p:spPr>
          <a:xfrm>
            <a:off x="4330521" y="8431466"/>
            <a:ext cx="34322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total points</a:t>
            </a:r>
          </a:p>
          <a:p>
            <a:r>
              <a:rPr lang="ja-JP" altLang="en-US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合計点</a:t>
            </a:r>
            <a:r>
              <a:rPr lang="en-US" altLang="ja-JP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:</a:t>
            </a:r>
            <a:endParaRPr lang="ja-JP" altLang="en-US" dirty="0">
              <a:latin typeface="UD Digi Kyokasho N-B" panose="02020700000000000000" pitchFamily="17" charset="-128"/>
              <a:ea typeface="UD Digi Kyokasho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DE83A1-FF35-404A-B648-00B3F9518F43}"/>
              </a:ext>
            </a:extLst>
          </p:cNvPr>
          <p:cNvSpPr txBox="1"/>
          <p:nvPr/>
        </p:nvSpPr>
        <p:spPr>
          <a:xfrm>
            <a:off x="1487510" y="8470371"/>
            <a:ext cx="38829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SNS </a:t>
            </a:r>
          </a:p>
          <a:p>
            <a:r>
              <a:rPr lang="ja-JP" altLang="en-US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点</a:t>
            </a:r>
            <a:r>
              <a:rPr lang="en-US" altLang="ja-JP" dirty="0">
                <a:latin typeface="UD Digi Kyokasho N-B" panose="02020700000000000000" pitchFamily="17" charset="-128"/>
                <a:ea typeface="UD Digi Kyokasho N-B" panose="02020700000000000000" pitchFamily="17" charset="-128"/>
              </a:rPr>
              <a:t>:</a:t>
            </a:r>
            <a:endParaRPr lang="ja-JP" altLang="en-US" dirty="0">
              <a:latin typeface="UD Digi Kyokasho N-B" panose="02020700000000000000" pitchFamily="17" charset="-128"/>
              <a:ea typeface="UD Digi Kyokasho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559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411</Words>
  <Application>Microsoft Office PowerPoint</Application>
  <PresentationFormat>A4 210 x 297 mm</PresentationFormat>
  <Paragraphs>99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HandwritingWeCan Light</vt:lpstr>
      <vt:lpstr>UD Digi Kyokasho N-B</vt:lpstr>
      <vt:lpstr>游ゴシック</vt:lpstr>
      <vt:lpstr>游ゴシック Light</vt:lpstr>
      <vt:lpstr>Arial</vt:lpstr>
      <vt:lpstr>Calibri</vt:lpstr>
      <vt:lpstr>Calibri Light</vt:lpstr>
      <vt:lpstr>Comic Sans MS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本庄中(本庄中学校)</dc:creator>
  <cp:lastModifiedBy>Windows ユーザー</cp:lastModifiedBy>
  <cp:revision>6</cp:revision>
  <cp:lastPrinted>2024-02-22T04:24:58Z</cp:lastPrinted>
  <dcterms:created xsi:type="dcterms:W3CDTF">2024-02-21T23:24:48Z</dcterms:created>
  <dcterms:modified xsi:type="dcterms:W3CDTF">2024-03-01T01:41:03Z</dcterms:modified>
</cp:coreProperties>
</file>