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01150" y="2476500"/>
            <a:ext cx="4418700" cy="323700"/>
          </a:xfrm>
          <a:prstGeom prst="wedgeRoundRectCallout">
            <a:avLst>
              <a:gd fmla="val -53902" name="adj1"/>
              <a:gd fmla="val -50000" name="adj2"/>
              <a:gd fmla="val 0" name="adj3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65074" l="7540" r="73611" t="24021"/>
          <a:stretch/>
        </p:blipFill>
        <p:spPr>
          <a:xfrm>
            <a:off x="6096000" y="2064550"/>
            <a:ext cx="904875" cy="93062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663125" y="4805417"/>
            <a:ext cx="1906500" cy="22425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756625" y="4805417"/>
            <a:ext cx="1906500" cy="22425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757525" y="7100360"/>
            <a:ext cx="1906500" cy="861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flipH="1">
            <a:off x="2667125" y="7100360"/>
            <a:ext cx="1906500" cy="861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00381" y="7024161"/>
            <a:ext cx="692400" cy="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mic Sans MS"/>
                <a:ea typeface="Comic Sans MS"/>
                <a:cs typeface="Comic Sans MS"/>
                <a:sym typeface="Comic Sans MS"/>
              </a:rPr>
              <a:t>Memo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656213" y="7024161"/>
            <a:ext cx="692400" cy="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mic Sans MS"/>
                <a:ea typeface="Comic Sans MS"/>
                <a:cs typeface="Comic Sans MS"/>
                <a:sym typeface="Comic Sans MS"/>
              </a:rPr>
              <a:t>Memo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62450" y="255100"/>
            <a:ext cx="6886500" cy="5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 ___________________________  Class _____                    </a:t>
            </a:r>
            <a:r>
              <a:rPr lang="en" sz="1000">
                <a:latin typeface="Comic Sans MS"/>
                <a:ea typeface="Comic Sans MS"/>
                <a:cs typeface="Comic Sans MS"/>
                <a:sym typeface="Comic Sans MS"/>
              </a:rPr>
              <a:t>Lesson 7-3 p90</a:t>
            </a:r>
            <a:endParaRPr sz="1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92850" y="538228"/>
            <a:ext cx="6093600" cy="7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I like </a:t>
            </a: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soccer</a:t>
            </a: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" sz="2400">
                <a:latin typeface="Comic Sans MS"/>
                <a:ea typeface="Comic Sans MS"/>
                <a:cs typeface="Comic Sans MS"/>
                <a:sym typeface="Comic Sans MS"/>
              </a:rPr>
              <a:t>better than</a:t>
            </a: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 baseball.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I like tennis </a:t>
            </a:r>
            <a:r>
              <a:rPr b="1" lang="en" sz="2400">
                <a:latin typeface="Comic Sans MS"/>
                <a:ea typeface="Comic Sans MS"/>
                <a:cs typeface="Comic Sans MS"/>
                <a:sym typeface="Comic Sans MS"/>
              </a:rPr>
              <a:t>the best</a:t>
            </a: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601161" y="1587654"/>
            <a:ext cx="475590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Which do you like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better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soccer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or 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baseball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				 	I like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soccer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better.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Do you like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soccer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the best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of all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sports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		      No, I don’t. I like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tennis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the best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70300" y="3864406"/>
            <a:ext cx="6954300" cy="10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Which do you like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better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or 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Do you like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( answer )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the best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of all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                                      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971638" y="6100579"/>
            <a:ext cx="12444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card here</a:t>
            </a:r>
            <a:endParaRPr sz="1000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109351" y="6107116"/>
            <a:ext cx="12444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card here</a:t>
            </a:r>
            <a:endParaRPr sz="1000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4">
            <a:alphaModFix/>
          </a:blip>
          <a:srcRect b="50893" l="25713" r="51668" t="1811"/>
          <a:stretch/>
        </p:blipFill>
        <p:spPr>
          <a:xfrm>
            <a:off x="669025" y="1643938"/>
            <a:ext cx="904875" cy="10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/>
          <p:nvPr/>
        </p:nvSpPr>
        <p:spPr>
          <a:xfrm>
            <a:off x="1601150" y="1619250"/>
            <a:ext cx="4418700" cy="323700"/>
          </a:xfrm>
          <a:prstGeom prst="wedgeRoundRectCallout">
            <a:avLst>
              <a:gd fmla="val -54764" name="adj1"/>
              <a:gd fmla="val 29449" name="adj2"/>
              <a:gd fmla="val 0" name="adj3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810125" y="2038350"/>
            <a:ext cx="2209800" cy="323700"/>
          </a:xfrm>
          <a:prstGeom prst="wedgeRoundRectCallout">
            <a:avLst>
              <a:gd fmla="val 59483" name="adj1"/>
              <a:gd fmla="val 52989" name="adj2"/>
              <a:gd fmla="val 0" name="adj3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7500" y="2886075"/>
            <a:ext cx="3162300" cy="323700"/>
          </a:xfrm>
          <a:prstGeom prst="wedgeRoundRectCallout">
            <a:avLst>
              <a:gd fmla="val 57831" name="adj1"/>
              <a:gd fmla="val -50000" name="adj2"/>
              <a:gd fmla="val 0" name="adj3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022600" y="3360955"/>
            <a:ext cx="35148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Your theme: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4752875" y="5097006"/>
            <a:ext cx="2505600" cy="2850600"/>
          </a:xfrm>
          <a:prstGeom prst="roundRect">
            <a:avLst>
              <a:gd fmla="val 4945" name="adj"/>
            </a:avLst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4857750" y="4773306"/>
            <a:ext cx="23817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“The best 〇〇” answers: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476250" y="3324225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476250" y="3371850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476250" y="8077841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476250" y="8125466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9" name="Google Shape;79;p13"/>
          <p:cNvPicPr preferRelativeResize="0"/>
          <p:nvPr/>
        </p:nvPicPr>
        <p:blipFill rotWithShape="1">
          <a:blip r:embed="rId4">
            <a:alphaModFix amt="37000"/>
          </a:blip>
          <a:srcRect b="50893" l="-961" r="75317" t="1811"/>
          <a:stretch/>
        </p:blipFill>
        <p:spPr>
          <a:xfrm>
            <a:off x="1218589" y="5251167"/>
            <a:ext cx="1025925" cy="100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4">
            <a:alphaModFix amt="37000"/>
          </a:blip>
          <a:srcRect b="50893" l="-961" r="75317" t="1811"/>
          <a:stretch/>
        </p:blipFill>
        <p:spPr>
          <a:xfrm flipH="1">
            <a:off x="3080877" y="5240242"/>
            <a:ext cx="1025925" cy="10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600793" y="8189270"/>
            <a:ext cx="1686000" cy="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Review</a:t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>
            <a:off x="571500" y="9114630"/>
            <a:ext cx="646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571500" y="9505155"/>
            <a:ext cx="646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571500" y="9886155"/>
            <a:ext cx="646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71500" y="10286205"/>
            <a:ext cx="646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476250" y="1419225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76250" y="1466850"/>
            <a:ext cx="6781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 txBox="1"/>
          <p:nvPr/>
        </p:nvSpPr>
        <p:spPr>
          <a:xfrm>
            <a:off x="1773315" y="8073575"/>
            <a:ext cx="5548500" cy="3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people did you interview? What is your own answer? </a:t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What was the most popular answer? Whose answer surprised you?</a:t>
            </a:r>
            <a:endParaRPr sz="12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Whose question was the most interesting? Did you speak all English? 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(etc…)</a:t>
            </a:r>
            <a:r>
              <a:rPr lang="en" sz="12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6099" y="8176215"/>
            <a:ext cx="448313" cy="44831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1538589" y="8064768"/>
            <a:ext cx="904800" cy="1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999999"/>
                </a:solidFill>
                <a:latin typeface="Comic Sans MS"/>
                <a:ea typeface="Comic Sans MS"/>
                <a:cs typeface="Comic Sans MS"/>
                <a:sym typeface="Comic Sans MS"/>
              </a:rPr>
              <a:t>Example:</a:t>
            </a:r>
            <a:endParaRPr b="1" sz="1200">
              <a:solidFill>
                <a:srgbClr val="9999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