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2"/>
  </p:notesMasterIdLst>
  <p:sldIdLst>
    <p:sldId id="256" r:id="rId2"/>
    <p:sldId id="258" r:id="rId3"/>
    <p:sldId id="263" r:id="rId4"/>
    <p:sldId id="257" r:id="rId5"/>
    <p:sldId id="259" r:id="rId6"/>
    <p:sldId id="265" r:id="rId7"/>
    <p:sldId id="261" r:id="rId8"/>
    <p:sldId id="260" r:id="rId9"/>
    <p:sldId id="264" r:id="rId10"/>
    <p:sldId id="266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E5CF"/>
    <a:srgbClr val="FF3300"/>
    <a:srgbClr val="47B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38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8C5243-5D8D-4108-BEAC-1FDF340E6DA4}" type="datetimeFigureOut">
              <a:rPr kumimoji="1" lang="ja-JP" altLang="en-US" smtClean="0"/>
              <a:t>2022/7/15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2FDD1-F562-48BA-9923-1E2B512DD8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39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innanokisoeigo.com/present-simple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>
                <a:hlinkClick r:id="rId3"/>
              </a:rPr>
              <a:t>英語の現在形とは？使い方と動詞との関係を解説！</a:t>
            </a:r>
            <a:r>
              <a:rPr lang="en-US" altLang="ja-JP" dirty="0">
                <a:hlinkClick r:id="rId3"/>
              </a:rPr>
              <a:t>[012] – </a:t>
            </a:r>
            <a:r>
              <a:rPr lang="ja-JP" altLang="en-US" dirty="0">
                <a:hlinkClick r:id="rId3"/>
              </a:rPr>
              <a:t>みんなの基礎英語 </a:t>
            </a:r>
            <a:r>
              <a:rPr lang="en-US" altLang="ja-JP" dirty="0">
                <a:hlinkClick r:id="rId3"/>
              </a:rPr>
              <a:t>(minnanokisoeigo.com)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02FDD1-F562-48BA-9923-1E2B512DD8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388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EB46B8FB-F6A2-5F47-A6CD-A7E17E69270F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DAB39E9-6F50-3F4B-9DDB-FC0E0CA993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5066001" cy="2866405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2C33E-E9A6-304D-BBCB-97AD0B213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5066001" cy="1475177"/>
          </a:xfrm>
        </p:spPr>
        <p:txBody>
          <a:bodyPr anchor="b"/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C75C4-E533-BE48-B528-D1A278BC3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6928" y="457200"/>
            <a:ext cx="3608205" cy="365125"/>
          </a:xfrm>
        </p:spPr>
        <p:txBody>
          <a:bodyPr/>
          <a:lstStyle>
            <a:lvl1pPr algn="l">
              <a:defRPr/>
            </a:lvl1pPr>
          </a:lstStyle>
          <a:p>
            <a:pPr algn="l"/>
            <a:fld id="{A5B0A250-5CC0-1746-B209-08E8B0DAE6AF}" type="datetimeFigureOut">
              <a:rPr lang="en-US" smtClean="0"/>
              <a:pPr algn="l"/>
              <a:t>7/15/2022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9BA8A-EF83-434D-A90E-0805D1104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CFDDE0-90B9-AD4E-B0EB-E7464FA9C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33A3282-0389-C547-8CA6-7F3E7F27B34D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15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7ED46EE4-CE67-DD46-A751-9FEA049A22B8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55C5B70-D34F-8A49-B220-808CE2BBB7F3}"/>
                </a:ext>
              </a:extLst>
            </p:cNvPr>
            <p:cNvSpPr/>
            <p:nvPr/>
          </p:nvSpPr>
          <p:spPr>
            <a:xfrm>
              <a:off x="8928528" y="491812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BBFE624-6DBD-8541-B43B-180C0AFA21F0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6E01AC23-2120-A542-B140-5A29AA27A2C8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54689C0-9C35-9B4D-906B-DA287DA55A38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696570F0-11E0-6147-9053-E3A4B5DBA0E4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9BDD97F6-A366-B54A-B889-42E97AFEDE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58E853BC-EE80-374B-B823-8D51A948C4CF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B5B70B1-649D-9848-B5D4-6DE04D55F5F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6A2092A-2157-0A49-937F-BBAE14687DE7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F092371E-D526-AF43-816F-F7AEBA9FF16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06995714-B51E-E84A-9FD5-3AD33004E517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0FDB0CC5-76AA-6E44-8376-4EE649C1DE42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D981F0B-8982-1C45-8D7C-30E744003823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76EEB7-1E87-0447-8CD6-DD220CF4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AE526-3A03-9B41-8C9F-27156E701C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08D72-182D-C947-B3F7-B74948D08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6E396-D059-AF4D-A1D9-C1347978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845B6-87C0-2F4A-8146-00E911CDF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6480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8A912D-4325-C449-BF2E-F331A221C69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14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168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C3803ECC-8207-244B-8051-94AA5304EDD9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F2E8536-821C-3846-A152-2001B7BA4BC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7A02781-FFB4-C04E-97FB-78D26A9E8F1C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4C29607-37D2-7A4B-98E2-2C851CD6776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12FC7BA-80CC-1C4E-B268-B3EEA08137F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EBC8FB1-96B9-D84A-BD2A-BC8410EBE012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A8455B4-A778-B44D-A7E8-C45A4846D9F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07CCA-80EF-2B45-8F8C-7D5796A61B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950095" y="976630"/>
            <a:ext cx="2268507" cy="47845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A221C3-F2D3-FC4F-938B-4C4CAC7370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5150" y="976630"/>
            <a:ext cx="8264057" cy="478459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61B46-3E9A-AC48-8C84-5B46EA1EC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F8F49-5859-714C-8EE1-61A74F32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B6F69-3FFA-D94F-BA99-873D36F7F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31B40EC-87DB-A64F-9D4B-98A86F7CEFFF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1882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F0CAFDA3-320A-C24D-A7A1-20C1267EC987}"/>
              </a:ext>
            </a:extLst>
          </p:cNvPr>
          <p:cNvGrpSpPr/>
          <p:nvPr/>
        </p:nvGrpSpPr>
        <p:grpSpPr>
          <a:xfrm>
            <a:off x="8928528" y="0"/>
            <a:ext cx="3263472" cy="6858000"/>
            <a:chOff x="8928528" y="0"/>
            <a:chExt cx="3263472" cy="6858000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2411669-6E2C-2243-99CD-6BC9D724FA1F}"/>
                </a:ext>
              </a:extLst>
            </p:cNvPr>
            <p:cNvSpPr/>
            <p:nvPr/>
          </p:nvSpPr>
          <p:spPr>
            <a:xfrm>
              <a:off x="8928528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C4E0C522-0F40-ED44-A700-F1BCD1CF74F5}"/>
                </a:ext>
              </a:extLst>
            </p:cNvPr>
            <p:cNvSpPr/>
            <p:nvPr/>
          </p:nvSpPr>
          <p:spPr>
            <a:xfrm>
              <a:off x="8928528" y="0"/>
              <a:ext cx="1130724" cy="565573"/>
            </a:xfrm>
            <a:custGeom>
              <a:avLst/>
              <a:gdLst>
                <a:gd name="connsiteX0" fmla="*/ 22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2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B79B4380-CBEC-C341-A10E-5EF9A8597959}"/>
                </a:ext>
              </a:extLst>
            </p:cNvPr>
            <p:cNvSpPr/>
            <p:nvPr/>
          </p:nvSpPr>
          <p:spPr>
            <a:xfrm>
              <a:off x="10291391" y="6292417"/>
              <a:ext cx="1130724" cy="565583"/>
            </a:xfrm>
            <a:custGeom>
              <a:avLst/>
              <a:gdLst>
                <a:gd name="connsiteX0" fmla="*/ 565362 w 1130724"/>
                <a:gd name="connsiteY0" fmla="*/ 0 h 565583"/>
                <a:gd name="connsiteX1" fmla="*/ 1130724 w 1130724"/>
                <a:gd name="connsiteY1" fmla="*/ 565362 h 565583"/>
                <a:gd name="connsiteX2" fmla="*/ 1130702 w 1130724"/>
                <a:gd name="connsiteY2" fmla="*/ 565583 h 565583"/>
                <a:gd name="connsiteX3" fmla="*/ 22 w 1130724"/>
                <a:gd name="connsiteY3" fmla="*/ 565583 h 565583"/>
                <a:gd name="connsiteX4" fmla="*/ 0 w 1130724"/>
                <a:gd name="connsiteY4" fmla="*/ 565362 h 565583"/>
                <a:gd name="connsiteX5" fmla="*/ 565362 w 1130724"/>
                <a:gd name="connsiteY5" fmla="*/ 0 h 565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83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2" y="565583"/>
                  </a:lnTo>
                  <a:lnTo>
                    <a:pt x="22" y="565583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04AD70E-5490-4C4E-A05D-D67949C51A74}"/>
                </a:ext>
              </a:extLst>
            </p:cNvPr>
            <p:cNvSpPr/>
            <p:nvPr/>
          </p:nvSpPr>
          <p:spPr>
            <a:xfrm>
              <a:off x="10291392" y="3549390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28A8883-9F24-0047-92B7-45B3D2E7D9C0}"/>
                </a:ext>
              </a:extLst>
            </p:cNvPr>
            <p:cNvSpPr/>
            <p:nvPr/>
          </p:nvSpPr>
          <p:spPr>
            <a:xfrm>
              <a:off x="10291392" y="2177876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AC3A3BB-FD2C-FB44-9478-FA87EF229D37}"/>
                </a:ext>
              </a:extLst>
            </p:cNvPr>
            <p:cNvSpPr/>
            <p:nvPr/>
          </p:nvSpPr>
          <p:spPr>
            <a:xfrm>
              <a:off x="10291392" y="806363"/>
              <a:ext cx="1130724" cy="113072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BF46B3B1-E981-BB40-B916-51A6D3851969}"/>
                </a:ext>
              </a:extLst>
            </p:cNvPr>
            <p:cNvSpPr/>
            <p:nvPr/>
          </p:nvSpPr>
          <p:spPr>
            <a:xfrm>
              <a:off x="10291392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EA7DAE92-7D6B-B042-83BE-047C8EC322A0}"/>
                </a:ext>
              </a:extLst>
            </p:cNvPr>
            <p:cNvSpPr/>
            <p:nvPr/>
          </p:nvSpPr>
          <p:spPr>
            <a:xfrm>
              <a:off x="11654256" y="6295201"/>
              <a:ext cx="537744" cy="562799"/>
            </a:xfrm>
            <a:custGeom>
              <a:avLst/>
              <a:gdLst>
                <a:gd name="connsiteX0" fmla="*/ 537744 w 537744"/>
                <a:gd name="connsiteY0" fmla="*/ 0 h 562799"/>
                <a:gd name="connsiteX1" fmla="*/ 537744 w 537744"/>
                <a:gd name="connsiteY1" fmla="*/ 562799 h 562799"/>
                <a:gd name="connsiteX2" fmla="*/ 22 w 537744"/>
                <a:gd name="connsiteY2" fmla="*/ 562799 h 562799"/>
                <a:gd name="connsiteX3" fmla="*/ 0 w 537744"/>
                <a:gd name="connsiteY3" fmla="*/ 562578 h 562799"/>
                <a:gd name="connsiteX4" fmla="*/ 451422 w 537744"/>
                <a:gd name="connsiteY4" fmla="*/ 8702 h 562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99">
                  <a:moveTo>
                    <a:pt x="537744" y="0"/>
                  </a:moveTo>
                  <a:lnTo>
                    <a:pt x="537744" y="562799"/>
                  </a:lnTo>
                  <a:lnTo>
                    <a:pt x="22" y="562799"/>
                  </a:lnTo>
                  <a:lnTo>
                    <a:pt x="0" y="562578"/>
                  </a:ln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06AADCE6-4277-EA49-AF23-63B53CA6772A}"/>
                </a:ext>
              </a:extLst>
            </p:cNvPr>
            <p:cNvSpPr/>
            <p:nvPr/>
          </p:nvSpPr>
          <p:spPr>
            <a:xfrm>
              <a:off x="11654256" y="4923687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8CEA343-047B-DF4E-A7A8-881C7740EA36}"/>
                </a:ext>
              </a:extLst>
            </p:cNvPr>
            <p:cNvSpPr/>
            <p:nvPr/>
          </p:nvSpPr>
          <p:spPr>
            <a:xfrm>
              <a:off x="11654256" y="3552173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FCCBAA07-17CE-2740-AA04-AEDA5EAD2796}"/>
                </a:ext>
              </a:extLst>
            </p:cNvPr>
            <p:cNvSpPr/>
            <p:nvPr/>
          </p:nvSpPr>
          <p:spPr>
            <a:xfrm>
              <a:off x="11654256" y="2180659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F15C430-7951-6040-BD4C-4E996E94480E}"/>
                </a:ext>
              </a:extLst>
            </p:cNvPr>
            <p:cNvSpPr/>
            <p:nvPr/>
          </p:nvSpPr>
          <p:spPr>
            <a:xfrm>
              <a:off x="11654256" y="809146"/>
              <a:ext cx="537744" cy="1125156"/>
            </a:xfrm>
            <a:custGeom>
              <a:avLst/>
              <a:gdLst>
                <a:gd name="connsiteX0" fmla="*/ 537744 w 537744"/>
                <a:gd name="connsiteY0" fmla="*/ 0 h 1125156"/>
                <a:gd name="connsiteX1" fmla="*/ 537744 w 537744"/>
                <a:gd name="connsiteY1" fmla="*/ 1125156 h 1125156"/>
                <a:gd name="connsiteX2" fmla="*/ 451422 w 537744"/>
                <a:gd name="connsiteY2" fmla="*/ 1116454 h 1125156"/>
                <a:gd name="connsiteX3" fmla="*/ 0 w 537744"/>
                <a:gd name="connsiteY3" fmla="*/ 562578 h 1125156"/>
                <a:gd name="connsiteX4" fmla="*/ 451422 w 537744"/>
                <a:gd name="connsiteY4" fmla="*/ 8702 h 1125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1125156">
                  <a:moveTo>
                    <a:pt x="537744" y="0"/>
                  </a:moveTo>
                  <a:lnTo>
                    <a:pt x="537744" y="1125156"/>
                  </a:lnTo>
                  <a:lnTo>
                    <a:pt x="451422" y="1116454"/>
                  </a:lnTo>
                  <a:cubicBezTo>
                    <a:pt x="193796" y="1063736"/>
                    <a:pt x="0" y="835789"/>
                    <a:pt x="0" y="562578"/>
                  </a:cubicBezTo>
                  <a:cubicBezTo>
                    <a:pt x="0" y="289367"/>
                    <a:pt x="193796" y="61420"/>
                    <a:pt x="451422" y="8702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0B3467F9-370D-5C4C-9EDE-E0CA0E401568}"/>
                </a:ext>
              </a:extLst>
            </p:cNvPr>
            <p:cNvSpPr/>
            <p:nvPr/>
          </p:nvSpPr>
          <p:spPr>
            <a:xfrm>
              <a:off x="11654256" y="0"/>
              <a:ext cx="537744" cy="562788"/>
            </a:xfrm>
            <a:custGeom>
              <a:avLst/>
              <a:gdLst>
                <a:gd name="connsiteX0" fmla="*/ 21 w 537744"/>
                <a:gd name="connsiteY0" fmla="*/ 0 h 562788"/>
                <a:gd name="connsiteX1" fmla="*/ 537744 w 537744"/>
                <a:gd name="connsiteY1" fmla="*/ 0 h 562788"/>
                <a:gd name="connsiteX2" fmla="*/ 537744 w 537744"/>
                <a:gd name="connsiteY2" fmla="*/ 562788 h 562788"/>
                <a:gd name="connsiteX3" fmla="*/ 451422 w 537744"/>
                <a:gd name="connsiteY3" fmla="*/ 554086 h 562788"/>
                <a:gd name="connsiteX4" fmla="*/ 0 w 537744"/>
                <a:gd name="connsiteY4" fmla="*/ 211 h 562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7744" h="562788">
                  <a:moveTo>
                    <a:pt x="21" y="0"/>
                  </a:moveTo>
                  <a:lnTo>
                    <a:pt x="537744" y="0"/>
                  </a:lnTo>
                  <a:lnTo>
                    <a:pt x="537744" y="562788"/>
                  </a:lnTo>
                  <a:lnTo>
                    <a:pt x="451422" y="554086"/>
                  </a:lnTo>
                  <a:cubicBezTo>
                    <a:pt x="193796" y="501368"/>
                    <a:pt x="0" y="273421"/>
                    <a:pt x="0" y="2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2A1E4-52BA-534C-AECC-35C3CF44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15675-65B4-E14F-9785-663A83B7B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6A1E-2332-684F-BDD2-687C166BD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BB8CB0-B7BE-7D4F-B254-8A2F8AEC2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A569-A063-8E40-B703-82B11D2A9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87169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231D73A-BA91-794F-8C09-4F4B41A6D08B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89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3ABDDED5-B489-454D-A72D-46C9473AB018}"/>
              </a:ext>
            </a:extLst>
          </p:cNvPr>
          <p:cNvGrpSpPr/>
          <p:nvPr/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6338A9A-49A1-B04D-B479-43604A5CD6D5}"/>
                </a:ext>
              </a:extLst>
            </p:cNvPr>
            <p:cNvSpPr/>
            <p:nvPr/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3151B6D8-101B-F34D-992A-1668DB5D0067}"/>
                </a:ext>
              </a:extLst>
            </p:cNvPr>
            <p:cNvSpPr/>
            <p:nvPr/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21D4DE71-EB1A-E74C-9364-5FEC5377F4EF}"/>
                </a:ext>
              </a:extLst>
            </p:cNvPr>
            <p:cNvSpPr/>
            <p:nvPr/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D99A5CD-9D3A-DA46-AD96-34B9DB522051}"/>
                </a:ext>
              </a:extLst>
            </p:cNvPr>
            <p:cNvSpPr/>
            <p:nvPr/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6537DF9-74F2-924C-9B63-22B100C80C92}"/>
                </a:ext>
              </a:extLst>
            </p:cNvPr>
            <p:cNvSpPr/>
            <p:nvPr/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D7655457-8E4D-F34C-A595-66A45E9C3A1F}"/>
                </a:ext>
              </a:extLst>
            </p:cNvPr>
            <p:cNvSpPr/>
            <p:nvPr/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B0E8D2C-8947-E44C-BC5F-F81B083DAA3E}"/>
                </a:ext>
              </a:extLst>
            </p:cNvPr>
            <p:cNvSpPr/>
            <p:nvPr/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ED57F45D-85B8-AC49-A2BA-E941F1BE7F15}"/>
                </a:ext>
              </a:extLst>
            </p:cNvPr>
            <p:cNvSpPr/>
            <p:nvPr/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A576359-CAE3-634C-8DF8-A834BCD7D668}"/>
                </a:ext>
              </a:extLst>
            </p:cNvPr>
            <p:cNvSpPr/>
            <p:nvPr/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16343F35-6601-BD4A-B9A5-25361D0453D2}"/>
                </a:ext>
              </a:extLst>
            </p:cNvPr>
            <p:cNvSpPr/>
            <p:nvPr/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5ED1C169-DCD9-9C4B-91B1-519621155A64}"/>
                </a:ext>
              </a:extLst>
            </p:cNvPr>
            <p:cNvSpPr/>
            <p:nvPr/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32328AC7-E0BC-0E46-A25B-11D523EC8100}"/>
                </a:ext>
              </a:extLst>
            </p:cNvPr>
            <p:cNvSpPr/>
            <p:nvPr/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32BBE02A-588F-6C4D-B310-694098C6A340}"/>
                </a:ext>
              </a:extLst>
            </p:cNvPr>
            <p:cNvSpPr/>
            <p:nvPr/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6751D5A0-C90A-0A44-8654-CFE1B719B353}"/>
                </a:ext>
              </a:extLst>
            </p:cNvPr>
            <p:cNvSpPr/>
            <p:nvPr/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0F0FA086-0D80-B74A-9B37-5EACDE30D61F}"/>
                </a:ext>
              </a:extLst>
            </p:cNvPr>
            <p:cNvSpPr/>
            <p:nvPr/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7022E302-2A55-8844-A50B-DC16D075E16B}"/>
                </a:ext>
              </a:extLst>
            </p:cNvPr>
            <p:cNvSpPr/>
            <p:nvPr/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F4B325F5-A048-2843-A40B-3B2B31ECED76}"/>
                </a:ext>
              </a:extLst>
            </p:cNvPr>
            <p:cNvSpPr/>
            <p:nvPr/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7707B616-7E85-5442-B46B-AF9426A7A0E9}"/>
                </a:ext>
              </a:extLst>
            </p:cNvPr>
            <p:cNvSpPr/>
            <p:nvPr/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08914A00-D181-5847-A150-77CE67F94369}"/>
                </a:ext>
              </a:extLst>
            </p:cNvPr>
            <p:cNvSpPr/>
            <p:nvPr/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DAF2D976-5F49-2848-B465-C85708A6D706}"/>
                </a:ext>
              </a:extLst>
            </p:cNvPr>
            <p:cNvSpPr/>
            <p:nvPr/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5E333474-B850-354C-A2E2-01735C948D47}"/>
                </a:ext>
              </a:extLst>
            </p:cNvPr>
            <p:cNvSpPr/>
            <p:nvPr/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BC25646C-71B3-4A44-A4FE-C3CABE5580BB}"/>
                </a:ext>
              </a:extLst>
            </p:cNvPr>
            <p:cNvSpPr/>
            <p:nvPr/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B598CFE9-67EE-E342-9EF7-F40A1E0BE59E}"/>
                </a:ext>
              </a:extLst>
            </p:cNvPr>
            <p:cNvSpPr/>
            <p:nvPr/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1E29AD13-94FE-1349-A28E-10F6E780F510}"/>
                </a:ext>
              </a:extLst>
            </p:cNvPr>
            <p:cNvSpPr/>
            <p:nvPr/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650648E-B4D5-4145-84E7-46B5793EA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51"/>
            <a:ext cx="5066001" cy="2334768"/>
          </a:xfrm>
        </p:spPr>
        <p:txBody>
          <a:bodyPr anchor="t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B92A6-7558-3148-B855-5BC58B415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4255453"/>
            <a:ext cx="5066001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0B541-D211-974B-97FE-C1F9473AB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7FB0-D95A-D543-8E29-6E5F22B4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C4404-F49D-9F48-A10B-1F60870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17335" y="6141085"/>
            <a:ext cx="813816" cy="365125"/>
          </a:xfrm>
        </p:spPr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D6A1FD1-D82F-3141-8687-8D7C0631C21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15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442ECFEB-12CF-4C4F-BC8A-5816C27CA565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626C9482-2804-144B-88B2-0AF191BD757D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1363F79-96BD-9240-86E2-DF26C9C2437D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53F0BF1-DA57-1D49-82F0-802F4D385A85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8CD42A1B-A03A-C946-8A2A-CE437EA433FD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591FE00-3AAF-9B4B-8107-E94D50828227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49E92E9-89A7-4842-B271-411C7DF75D2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C29C99-0841-9F46-AB1A-E9751DFE4487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0AB684-BDA8-014B-8DCC-125F8B8DC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40E05-0F5F-6243-AD57-66BFC33ADB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2851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0B3A4-11FE-D94C-9B93-255E362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89638" y="2365755"/>
            <a:ext cx="5239512" cy="33954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BEEAF-F881-6E48-84AF-E5CEEF1C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472753-1CC3-9244-9AF0-6927018A6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D55D0-FCC7-AC42-9810-9B49E3348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FC736C3-88FB-244C-83B8-B2856998D22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79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7D16A9C-7411-5242-A59C-816B8907E3BE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997260B-7D44-7049-B605-7FD6E6CE5612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5D6AF601-77C3-D74A-B1E5-7F33703A6927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4DFCA921-0F9E-2E41-A285-75409E25501A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120B9E03-438B-FC42-9DA1-835D5BC3FE8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4D670E1F-61CD-8940-A898-6D5092A78BB9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080C64CF-0C6A-3449-9709-AE038C4A7995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FEC46D5B-957F-A24C-8E36-CC71F660EC8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058182F-7B5E-FD42-AFC6-A3848D83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768096"/>
            <a:ext cx="7333488" cy="12710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E4DE-75C0-C841-A68D-9D7BBAD76C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2149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C87F7-356E-9E43-97A0-D972B2285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2149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B4C28-30CB-CC4E-A25E-F4FEFA49BC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83066" y="2365756"/>
            <a:ext cx="5239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D0191-963B-1E4C-BEC5-9B42E39514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83066" y="3189668"/>
            <a:ext cx="5239512" cy="257155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E0BED-3EB7-BB4A-A556-FA967FB01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A2466A-4D90-174C-B382-AC4674D7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EADE49-8082-214B-9742-5EE8DA2E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5E39200-18D5-014B-BAB8-FF5D0BA15E0C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15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D7DF52F6-A06E-0343-95B8-DAAC38DB4B8C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7092C52-7052-0749-9DA0-9374DBF495AE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C64E1C2F-81E1-C44D-859C-946596C950F2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53626485-4263-0A44-9561-E278A7056C33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7D45AAB5-3CCC-DE4A-A962-3702911B55CC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8CAFB16F-8EDE-D44F-A51E-34EDC41E7404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DCD51329-732C-BB4C-98E5-715BAF9F8853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192B5D44-BC55-AF4C-984D-C8231B22F80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FA1E9E2-564E-7049-A22F-BB5B876B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359D05-C08D-7747-B2FC-3F62B33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FF615-BB08-A844-B689-BAA7C5040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63A67D-F96F-4849-8C83-49CC3A653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DCFAAB9-2B6B-8D4C-A748-433E2C393EA6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43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BCA70-D63D-40F6-B9B3-4E49B96E2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pPr/>
              <a:t>7/15/2022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12559-BD91-4904-A24A-0CF0A2324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658BB7-74A5-4A6F-A0FF-021E68F02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56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D0914A35-7AAF-4B42-9C68-47A633EFD9D0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DABCED79-0E70-FB4D-ABF2-D859BF5556E4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8364885D-A3A4-5144-AB4E-7624F27287E6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D22073D5-CC72-0549-BD26-F7AF9851BE45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1827A049-C9FD-554E-9B01-F151B0D9E86B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6832559-4D18-8744-AB91-9FCFAB732477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BF97A623-E5DC-1B44-B687-8643B9F0D741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637BBE1-2C82-4E45-B5C5-35E07B05E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1" y="764973"/>
            <a:ext cx="3609982" cy="1395043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01F2E-A734-364B-8A7D-990D6B889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4832" y="770890"/>
            <a:ext cx="6112517" cy="48005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CBAD9-5515-1748-8E77-F48160F4E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7089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A6C22B-80D4-AA42-9999-401E37B4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55DE4-33E8-7F4B-9334-95EA6084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470FA5-21EE-D742-8F01-C1BAE0FD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EF966AA-D7DF-F84D-80D4-E216A641B005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66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210D391A-F01E-4947-8A01-95438AA0B323}"/>
              </a:ext>
            </a:extLst>
          </p:cNvPr>
          <p:cNvGrpSpPr/>
          <p:nvPr/>
        </p:nvGrpSpPr>
        <p:grpSpPr>
          <a:xfrm>
            <a:off x="10290315" y="0"/>
            <a:ext cx="1901686" cy="6858000"/>
            <a:chOff x="10290315" y="0"/>
            <a:chExt cx="1901686" cy="68580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D499306-B4E0-064D-8F6C-96E9C4BD04DA}"/>
                </a:ext>
              </a:extLst>
            </p:cNvPr>
            <p:cNvSpPr/>
            <p:nvPr/>
          </p:nvSpPr>
          <p:spPr>
            <a:xfrm>
              <a:off x="10290315" y="806362"/>
              <a:ext cx="1130724" cy="1130723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AF3D0241-0A21-8047-8CE3-B3FDD5FDF719}"/>
                </a:ext>
              </a:extLst>
            </p:cNvPr>
            <p:cNvSpPr/>
            <p:nvPr/>
          </p:nvSpPr>
          <p:spPr>
            <a:xfrm>
              <a:off x="10290315" y="0"/>
              <a:ext cx="1130724" cy="565573"/>
            </a:xfrm>
            <a:custGeom>
              <a:avLst/>
              <a:gdLst>
                <a:gd name="connsiteX0" fmla="*/ 21 w 1130724"/>
                <a:gd name="connsiteY0" fmla="*/ 0 h 565573"/>
                <a:gd name="connsiteX1" fmla="*/ 1130703 w 1130724"/>
                <a:gd name="connsiteY1" fmla="*/ 0 h 565573"/>
                <a:gd name="connsiteX2" fmla="*/ 1130724 w 1130724"/>
                <a:gd name="connsiteY2" fmla="*/ 211 h 565573"/>
                <a:gd name="connsiteX3" fmla="*/ 565362 w 1130724"/>
                <a:gd name="connsiteY3" fmla="*/ 565573 h 565573"/>
                <a:gd name="connsiteX4" fmla="*/ 0 w 1130724"/>
                <a:gd name="connsiteY4" fmla="*/ 211 h 565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4" h="565573">
                  <a:moveTo>
                    <a:pt x="21" y="0"/>
                  </a:moveTo>
                  <a:lnTo>
                    <a:pt x="1130703" y="0"/>
                  </a:lnTo>
                  <a:lnTo>
                    <a:pt x="1130724" y="211"/>
                  </a:lnTo>
                  <a:cubicBezTo>
                    <a:pt x="1130724" y="312452"/>
                    <a:pt x="877603" y="565573"/>
                    <a:pt x="565362" y="565573"/>
                  </a:cubicBezTo>
                  <a:cubicBezTo>
                    <a:pt x="253121" y="565573"/>
                    <a:pt x="0" y="31245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13083F97-6891-0447-957C-AB0834B826D2}"/>
                </a:ext>
              </a:extLst>
            </p:cNvPr>
            <p:cNvSpPr/>
            <p:nvPr/>
          </p:nvSpPr>
          <p:spPr>
            <a:xfrm>
              <a:off x="11653180" y="6295093"/>
              <a:ext cx="538821" cy="562907"/>
            </a:xfrm>
            <a:custGeom>
              <a:avLst/>
              <a:gdLst>
                <a:gd name="connsiteX0" fmla="*/ 538821 w 538821"/>
                <a:gd name="connsiteY0" fmla="*/ 0 h 562907"/>
                <a:gd name="connsiteX1" fmla="*/ 538821 w 538821"/>
                <a:gd name="connsiteY1" fmla="*/ 562907 h 562907"/>
                <a:gd name="connsiteX2" fmla="*/ 22 w 538821"/>
                <a:gd name="connsiteY2" fmla="*/ 562907 h 562907"/>
                <a:gd name="connsiteX3" fmla="*/ 0 w 538821"/>
                <a:gd name="connsiteY3" fmla="*/ 562686 h 562907"/>
                <a:gd name="connsiteX4" fmla="*/ 451422 w 538821"/>
                <a:gd name="connsiteY4" fmla="*/ 8810 h 56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907">
                  <a:moveTo>
                    <a:pt x="538821" y="0"/>
                  </a:moveTo>
                  <a:lnTo>
                    <a:pt x="538821" y="562907"/>
                  </a:lnTo>
                  <a:lnTo>
                    <a:pt x="22" y="562907"/>
                  </a:lnTo>
                  <a:lnTo>
                    <a:pt x="0" y="562686"/>
                  </a:ln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B2EF7D75-E7C1-5147-A03B-3EC641CF3B08}"/>
                </a:ext>
              </a:extLst>
            </p:cNvPr>
            <p:cNvSpPr/>
            <p:nvPr/>
          </p:nvSpPr>
          <p:spPr>
            <a:xfrm>
              <a:off x="11653180" y="3552066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D7CA94-94B4-C140-8C68-01C0ADFA1C71}"/>
                </a:ext>
              </a:extLst>
            </p:cNvPr>
            <p:cNvSpPr/>
            <p:nvPr/>
          </p:nvSpPr>
          <p:spPr>
            <a:xfrm>
              <a:off x="11653180" y="2180552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11CD629-C318-A848-BDDE-BBA9465EBF9D}"/>
                </a:ext>
              </a:extLst>
            </p:cNvPr>
            <p:cNvSpPr/>
            <p:nvPr/>
          </p:nvSpPr>
          <p:spPr>
            <a:xfrm>
              <a:off x="11653180" y="809039"/>
              <a:ext cx="538821" cy="1125373"/>
            </a:xfrm>
            <a:custGeom>
              <a:avLst/>
              <a:gdLst>
                <a:gd name="connsiteX0" fmla="*/ 538821 w 538821"/>
                <a:gd name="connsiteY0" fmla="*/ 0 h 1125373"/>
                <a:gd name="connsiteX1" fmla="*/ 538821 w 538821"/>
                <a:gd name="connsiteY1" fmla="*/ 1125373 h 1125373"/>
                <a:gd name="connsiteX2" fmla="*/ 451422 w 538821"/>
                <a:gd name="connsiteY2" fmla="*/ 1116562 h 1125373"/>
                <a:gd name="connsiteX3" fmla="*/ 0 w 538821"/>
                <a:gd name="connsiteY3" fmla="*/ 562686 h 1125373"/>
                <a:gd name="connsiteX4" fmla="*/ 451422 w 538821"/>
                <a:gd name="connsiteY4" fmla="*/ 8810 h 112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1125373">
                  <a:moveTo>
                    <a:pt x="538821" y="0"/>
                  </a:moveTo>
                  <a:lnTo>
                    <a:pt x="538821" y="1125373"/>
                  </a:lnTo>
                  <a:lnTo>
                    <a:pt x="451422" y="1116562"/>
                  </a:lnTo>
                  <a:cubicBezTo>
                    <a:pt x="193796" y="1063844"/>
                    <a:pt x="0" y="835897"/>
                    <a:pt x="0" y="562686"/>
                  </a:cubicBezTo>
                  <a:cubicBezTo>
                    <a:pt x="0" y="289475"/>
                    <a:pt x="193796" y="61528"/>
                    <a:pt x="451422" y="881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2A5AC1F8-1370-E946-977E-E4CFC6947BAB}"/>
                </a:ext>
              </a:extLst>
            </p:cNvPr>
            <p:cNvSpPr/>
            <p:nvPr/>
          </p:nvSpPr>
          <p:spPr>
            <a:xfrm>
              <a:off x="11653180" y="0"/>
              <a:ext cx="538821" cy="562898"/>
            </a:xfrm>
            <a:custGeom>
              <a:avLst/>
              <a:gdLst>
                <a:gd name="connsiteX0" fmla="*/ 21 w 538821"/>
                <a:gd name="connsiteY0" fmla="*/ 0 h 562898"/>
                <a:gd name="connsiteX1" fmla="*/ 538821 w 538821"/>
                <a:gd name="connsiteY1" fmla="*/ 0 h 562898"/>
                <a:gd name="connsiteX2" fmla="*/ 538821 w 538821"/>
                <a:gd name="connsiteY2" fmla="*/ 562898 h 562898"/>
                <a:gd name="connsiteX3" fmla="*/ 451422 w 538821"/>
                <a:gd name="connsiteY3" fmla="*/ 554087 h 562898"/>
                <a:gd name="connsiteX4" fmla="*/ 0 w 538821"/>
                <a:gd name="connsiteY4" fmla="*/ 211 h 56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8821" h="562898">
                  <a:moveTo>
                    <a:pt x="21" y="0"/>
                  </a:moveTo>
                  <a:lnTo>
                    <a:pt x="538821" y="0"/>
                  </a:lnTo>
                  <a:lnTo>
                    <a:pt x="538821" y="562898"/>
                  </a:lnTo>
                  <a:lnTo>
                    <a:pt x="451422" y="554087"/>
                  </a:lnTo>
                  <a:cubicBezTo>
                    <a:pt x="193796" y="501369"/>
                    <a:pt x="0" y="273422"/>
                    <a:pt x="0" y="211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4CEE63B-B967-0A48-9623-22037676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89"/>
            <a:ext cx="3609983" cy="1389127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11F680-28C8-FA44-9CD5-20709DA02E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23838" y="890816"/>
            <a:ext cx="6060136" cy="4870411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D507CD-197E-BB4C-83A6-DA3FC97A2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50" y="2160016"/>
            <a:ext cx="3609983" cy="36012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9E00AC-DF6C-D548-8A06-D6269BDB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0A250-5CC0-1746-B209-08E8B0DAE6AF}" type="datetimeFigureOut">
              <a:rPr lang="en-US" smtClean="0"/>
              <a:t>7/15/2022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ED113B-57D4-9A4F-BFE0-2A3963B4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D9954-FA18-8948-AA52-21CED0594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BCAEC-7D34-E549-A96E-FCEDAADBE4B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E3EB25D-2379-5040-B990-1C99B0B7D931}"/>
              </a:ext>
            </a:extLst>
          </p:cNvPr>
          <p:cNvCxnSpPr>
            <a:cxnSpLocks/>
          </p:cNvCxnSpPr>
          <p:nvPr/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94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0D98E2-86CE-4D4F-9F8F-17C83D19A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7335835" cy="1268984"/>
          </a:xfrm>
          <a:prstGeom prst="rect">
            <a:avLst/>
          </a:prstGeom>
        </p:spPr>
        <p:txBody>
          <a:bodyPr lIns="109728" tIns="109728" rIns="109728" bIns="91440"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04B4F2-48A4-A140-B59B-7A2ED9FD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160016"/>
            <a:ext cx="7335835" cy="3601212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CF4A7E-D5FF-BF48-8E01-8F46150ABF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6928" y="457200"/>
            <a:ext cx="3608205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A5B0A250-5CC0-1746-B209-08E8B0DAE6AF}" type="datetimeFigureOut">
              <a:rPr lang="en-US" smtClean="0"/>
              <a:pPr/>
              <a:t>7/15/2022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1757-5039-BF46-B47A-50DA8FFBC0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6141085"/>
            <a:ext cx="3608205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3FD16-4337-B940-905E-D20A26FD48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9678" y="6141085"/>
            <a:ext cx="813816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9ABCAEC-7D34-E549-A96E-FCEDAADBE4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195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000" b="1" i="0" kern="1200" spc="1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2400" b="0" i="0" kern="1200" spc="9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2000" b="0" i="0" kern="1200" spc="9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800" b="0" i="0" kern="1200" spc="9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600" b="0" i="0" kern="1200" spc="9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900"/>
        </a:spcBef>
        <a:buFont typeface="Arial" panose="020B0604020202020204" pitchFamily="34" charset="0"/>
        <a:buChar char="•"/>
        <a:defRPr sz="1400" b="0" i="0" kern="1200" spc="9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植物、白色のキーボード、コーヒー、ノートブック、ペンでの木製の平面図です">
            <a:extLst>
              <a:ext uri="{FF2B5EF4-FFF2-40B4-BE49-F238E27FC236}">
                <a16:creationId xmlns:a16="http://schemas.microsoft.com/office/drawing/2014/main" id="{AB33B4B8-60CB-EF88-4F68-1737D43EC8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74" b="1550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7" name="Rectangle">
            <a:extLst>
              <a:ext uri="{FF2B5EF4-FFF2-40B4-BE49-F238E27FC236}">
                <a16:creationId xmlns:a16="http://schemas.microsoft.com/office/drawing/2014/main" id="{8B80D579-AC08-8D49-BB6A-21123F80B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8469492" cy="6858000"/>
          </a:xfrm>
          <a:prstGeom prst="rect">
            <a:avLst/>
          </a:prstGeom>
          <a:gradFill flip="none" rotWithShape="1">
            <a:gsLst>
              <a:gs pos="31000">
                <a:schemeClr val="bg1">
                  <a:alpha val="80000"/>
                </a:schemeClr>
              </a:gs>
              <a:gs pos="0">
                <a:schemeClr val="bg1"/>
              </a:gs>
              <a:gs pos="100000">
                <a:schemeClr val="bg1">
                  <a:alpha val="34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1A00695-B71B-E708-D532-9D4436611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150" y="768334"/>
            <a:ext cx="6969505" cy="2866405"/>
          </a:xfrm>
        </p:spPr>
        <p:txBody>
          <a:bodyPr>
            <a:normAutofit/>
          </a:bodyPr>
          <a:lstStyle/>
          <a:p>
            <a:r>
              <a:rPr kumimoji="1" lang="en-US" altLang="ja-JP" sz="6600" dirty="0"/>
              <a:t>Present Simple</a:t>
            </a:r>
            <a:endParaRPr kumimoji="1" lang="ja-JP" altLang="en-US" sz="66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D88EA6-A8EC-530C-1C3D-571AD2472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150" y="4283239"/>
            <a:ext cx="6969505" cy="1475177"/>
          </a:xfrm>
        </p:spPr>
        <p:txBody>
          <a:bodyPr>
            <a:normAutofit/>
          </a:bodyPr>
          <a:lstStyle/>
          <a:p>
            <a:r>
              <a:rPr kumimoji="1" lang="ja-JP" altLang="en-US" sz="6600" dirty="0"/>
              <a:t>現在形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C392F51-F23E-E242-9750-A5B1F128E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733583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4406D7A-DB1A-D940-8AD1-93FAF9DD71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32" name="Freeform 40">
              <a:extLst>
                <a:ext uri="{FF2B5EF4-FFF2-40B4-BE49-F238E27FC236}">
                  <a16:creationId xmlns:a16="http://schemas.microsoft.com/office/drawing/2014/main" id="{D0F85DF7-431B-BE45-B932-0E22FC3F8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 41">
              <a:extLst>
                <a:ext uri="{FF2B5EF4-FFF2-40B4-BE49-F238E27FC236}">
                  <a16:creationId xmlns:a16="http://schemas.microsoft.com/office/drawing/2014/main" id="{BEA0AA89-2965-2A44-B84E-51C748B2D2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 42">
              <a:extLst>
                <a:ext uri="{FF2B5EF4-FFF2-40B4-BE49-F238E27FC236}">
                  <a16:creationId xmlns:a16="http://schemas.microsoft.com/office/drawing/2014/main" id="{7EC47259-887A-FD48-989C-42BC5A3C9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 43">
              <a:extLst>
                <a:ext uri="{FF2B5EF4-FFF2-40B4-BE49-F238E27FC236}">
                  <a16:creationId xmlns:a16="http://schemas.microsoft.com/office/drawing/2014/main" id="{16E261C3-18BE-934F-8A2B-59BE70AE2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6" name="Freeform 44">
              <a:extLst>
                <a:ext uri="{FF2B5EF4-FFF2-40B4-BE49-F238E27FC236}">
                  <a16:creationId xmlns:a16="http://schemas.microsoft.com/office/drawing/2014/main" id="{35A2267B-0862-A24E-87D2-6CE5187CF9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 45">
              <a:extLst>
                <a:ext uri="{FF2B5EF4-FFF2-40B4-BE49-F238E27FC236}">
                  <a16:creationId xmlns:a16="http://schemas.microsoft.com/office/drawing/2014/main" id="{A404A0DE-A076-8C4E-B8D4-EBC9453377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Freeform 53">
              <a:extLst>
                <a:ext uri="{FF2B5EF4-FFF2-40B4-BE49-F238E27FC236}">
                  <a16:creationId xmlns:a16="http://schemas.microsoft.com/office/drawing/2014/main" id="{9EED6D73-C275-3347-BB66-C839642572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55635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EB46B8FB-F6A2-5F47-A6CD-A7E17E692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201388" y="0"/>
            <a:ext cx="5990612" cy="6858001"/>
            <a:chOff x="6201388" y="0"/>
            <a:chExt cx="5990612" cy="6858001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419BDE93-3EC2-4E4D-BC0B-417378F49E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8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6">
              <a:extLst>
                <a:ext uri="{FF2B5EF4-FFF2-40B4-BE49-F238E27FC236}">
                  <a16:creationId xmlns:a16="http://schemas.microsoft.com/office/drawing/2014/main" id="{FE21F82F-1EE5-8240-97F8-387DF0253F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1389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2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4" y="565575"/>
                    <a:pt x="565362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AE1903E3-6B5F-6B4C-9A1F-62628A050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5" y="6292426"/>
              <a:ext cx="1130723" cy="565575"/>
            </a:xfrm>
            <a:custGeom>
              <a:avLst/>
              <a:gdLst>
                <a:gd name="connsiteX0" fmla="*/ 565362 w 1130723"/>
                <a:gd name="connsiteY0" fmla="*/ 0 h 565575"/>
                <a:gd name="connsiteX1" fmla="*/ 1130723 w 1130723"/>
                <a:gd name="connsiteY1" fmla="*/ 565362 h 565575"/>
                <a:gd name="connsiteX2" fmla="*/ 1130702 w 1130723"/>
                <a:gd name="connsiteY2" fmla="*/ 565575 h 565575"/>
                <a:gd name="connsiteX3" fmla="*/ 21 w 1130723"/>
                <a:gd name="connsiteY3" fmla="*/ 565575 h 565575"/>
                <a:gd name="connsiteX4" fmla="*/ 0 w 1130723"/>
                <a:gd name="connsiteY4" fmla="*/ 565362 h 565575"/>
                <a:gd name="connsiteX5" fmla="*/ 565362 w 1130723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3" h="565575">
                  <a:moveTo>
                    <a:pt x="565362" y="0"/>
                  </a:moveTo>
                  <a:cubicBezTo>
                    <a:pt x="877602" y="0"/>
                    <a:pt x="1130723" y="253121"/>
                    <a:pt x="1130723" y="565362"/>
                  </a:cubicBezTo>
                  <a:lnTo>
                    <a:pt x="1130702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0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Oval 12">
              <a:extLst>
                <a:ext uri="{FF2B5EF4-FFF2-40B4-BE49-F238E27FC236}">
                  <a16:creationId xmlns:a16="http://schemas.microsoft.com/office/drawing/2014/main" id="{F7C55863-3B37-0743-B001-1A970033F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13">
              <a:extLst>
                <a:ext uri="{FF2B5EF4-FFF2-40B4-BE49-F238E27FC236}">
                  <a16:creationId xmlns:a16="http://schemas.microsoft.com/office/drawing/2014/main" id="{932B4C24-3A58-924C-B79A-D961EF7C2C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217788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14">
              <a:extLst>
                <a:ext uri="{FF2B5EF4-FFF2-40B4-BE49-F238E27FC236}">
                  <a16:creationId xmlns:a16="http://schemas.microsoft.com/office/drawing/2014/main" id="{21EF52E0-D2CF-544F-93A6-4D7B45A048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3" y="80636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63">
              <a:extLst>
                <a:ext uri="{FF2B5EF4-FFF2-40B4-BE49-F238E27FC236}">
                  <a16:creationId xmlns:a16="http://schemas.microsoft.com/office/drawing/2014/main" id="{6966CFE5-1C8C-2E4F-9B2D-A8438F5A53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564254" y="1"/>
              <a:ext cx="1130725" cy="565575"/>
            </a:xfrm>
            <a:custGeom>
              <a:avLst/>
              <a:gdLst>
                <a:gd name="connsiteX0" fmla="*/ 21 w 1130725"/>
                <a:gd name="connsiteY0" fmla="*/ 0 h 565575"/>
                <a:gd name="connsiteX1" fmla="*/ 1130704 w 1130725"/>
                <a:gd name="connsiteY1" fmla="*/ 0 h 565575"/>
                <a:gd name="connsiteX2" fmla="*/ 1130725 w 1130725"/>
                <a:gd name="connsiteY2" fmla="*/ 213 h 565575"/>
                <a:gd name="connsiteX3" fmla="*/ 565363 w 1130725"/>
                <a:gd name="connsiteY3" fmla="*/ 565575 h 565575"/>
                <a:gd name="connsiteX4" fmla="*/ 0 w 1130725"/>
                <a:gd name="connsiteY4" fmla="*/ 213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5" h="565575">
                  <a:moveTo>
                    <a:pt x="21" y="0"/>
                  </a:moveTo>
                  <a:lnTo>
                    <a:pt x="1130704" y="0"/>
                  </a:lnTo>
                  <a:lnTo>
                    <a:pt x="1130725" y="213"/>
                  </a:lnTo>
                  <a:cubicBezTo>
                    <a:pt x="1130725" y="312454"/>
                    <a:pt x="877603" y="565575"/>
                    <a:pt x="565363" y="565575"/>
                  </a:cubicBezTo>
                  <a:cubicBezTo>
                    <a:pt x="253121" y="565575"/>
                    <a:pt x="0" y="312454"/>
                    <a:pt x="0" y="21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64">
              <a:extLst>
                <a:ext uri="{FF2B5EF4-FFF2-40B4-BE49-F238E27FC236}">
                  <a16:creationId xmlns:a16="http://schemas.microsoft.com/office/drawing/2014/main" id="{9FD29EF3-A5B2-554A-A307-6BE1BCE8A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2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2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Oval 17">
              <a:extLst>
                <a:ext uri="{FF2B5EF4-FFF2-40B4-BE49-F238E27FC236}">
                  <a16:creationId xmlns:a16="http://schemas.microsoft.com/office/drawing/2014/main" id="{AC1ECAD8-0CF2-934D-AA1E-C108208CDE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4920911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18">
              <a:extLst>
                <a:ext uri="{FF2B5EF4-FFF2-40B4-BE49-F238E27FC236}">
                  <a16:creationId xmlns:a16="http://schemas.microsoft.com/office/drawing/2014/main" id="{DB14DED1-3A58-8C4D-902E-2A9F34043F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3549396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19">
              <a:extLst>
                <a:ext uri="{FF2B5EF4-FFF2-40B4-BE49-F238E27FC236}">
                  <a16:creationId xmlns:a16="http://schemas.microsoft.com/office/drawing/2014/main" id="{65D65157-5719-0341-A807-A8956595F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217788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20">
              <a:extLst>
                <a:ext uri="{FF2B5EF4-FFF2-40B4-BE49-F238E27FC236}">
                  <a16:creationId xmlns:a16="http://schemas.microsoft.com/office/drawing/2014/main" id="{A7F23F74-B777-2A4C-8EF9-E798880D5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8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70">
              <a:extLst>
                <a:ext uri="{FF2B5EF4-FFF2-40B4-BE49-F238E27FC236}">
                  <a16:creationId xmlns:a16="http://schemas.microsoft.com/office/drawing/2014/main" id="{E3B9A050-0AE1-1D4B-A2AC-6EEF64B106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27117" y="0"/>
              <a:ext cx="1130726" cy="565576"/>
            </a:xfrm>
            <a:custGeom>
              <a:avLst/>
              <a:gdLst>
                <a:gd name="connsiteX0" fmla="*/ 22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2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Freeform 71">
              <a:extLst>
                <a:ext uri="{FF2B5EF4-FFF2-40B4-BE49-F238E27FC236}">
                  <a16:creationId xmlns:a16="http://schemas.microsoft.com/office/drawing/2014/main" id="{C424FE38-F803-8D47-BF56-1B18EC2B1F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6292426"/>
              <a:ext cx="1130724" cy="565575"/>
            </a:xfrm>
            <a:custGeom>
              <a:avLst/>
              <a:gdLst>
                <a:gd name="connsiteX0" fmla="*/ 565362 w 1130724"/>
                <a:gd name="connsiteY0" fmla="*/ 0 h 565575"/>
                <a:gd name="connsiteX1" fmla="*/ 1130724 w 1130724"/>
                <a:gd name="connsiteY1" fmla="*/ 565362 h 565575"/>
                <a:gd name="connsiteX2" fmla="*/ 1130703 w 1130724"/>
                <a:gd name="connsiteY2" fmla="*/ 565575 h 565575"/>
                <a:gd name="connsiteX3" fmla="*/ 21 w 1130724"/>
                <a:gd name="connsiteY3" fmla="*/ 565575 h 565575"/>
                <a:gd name="connsiteX4" fmla="*/ 0 w 1130724"/>
                <a:gd name="connsiteY4" fmla="*/ 565362 h 565575"/>
                <a:gd name="connsiteX5" fmla="*/ 565362 w 1130724"/>
                <a:gd name="connsiteY5" fmla="*/ 0 h 565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724" h="565575">
                  <a:moveTo>
                    <a:pt x="565362" y="0"/>
                  </a:moveTo>
                  <a:cubicBezTo>
                    <a:pt x="877603" y="0"/>
                    <a:pt x="1130724" y="253121"/>
                    <a:pt x="1130724" y="565362"/>
                  </a:cubicBezTo>
                  <a:lnTo>
                    <a:pt x="1130703" y="565575"/>
                  </a:lnTo>
                  <a:lnTo>
                    <a:pt x="21" y="565575"/>
                  </a:lnTo>
                  <a:lnTo>
                    <a:pt x="0" y="565362"/>
                  </a:lnTo>
                  <a:cubicBezTo>
                    <a:pt x="0" y="253121"/>
                    <a:pt x="253121" y="0"/>
                    <a:pt x="565362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2" name="Oval 23">
              <a:extLst>
                <a:ext uri="{FF2B5EF4-FFF2-40B4-BE49-F238E27FC236}">
                  <a16:creationId xmlns:a16="http://schemas.microsoft.com/office/drawing/2014/main" id="{E37187F2-9212-0641-97D0-1ACD50B748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4920911"/>
              <a:ext cx="1130725" cy="11307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24">
              <a:extLst>
                <a:ext uri="{FF2B5EF4-FFF2-40B4-BE49-F238E27FC236}">
                  <a16:creationId xmlns:a16="http://schemas.microsoft.com/office/drawing/2014/main" id="{C760C651-2AC4-564E-BEAA-AB7FAFE7F7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354939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25">
              <a:extLst>
                <a:ext uri="{FF2B5EF4-FFF2-40B4-BE49-F238E27FC236}">
                  <a16:creationId xmlns:a16="http://schemas.microsoft.com/office/drawing/2014/main" id="{58B0A1B8-5BA3-3548-9511-B4904D0526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4" y="806366"/>
              <a:ext cx="1130725" cy="1130724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75">
              <a:extLst>
                <a:ext uri="{FF2B5EF4-FFF2-40B4-BE49-F238E27FC236}">
                  <a16:creationId xmlns:a16="http://schemas.microsoft.com/office/drawing/2014/main" id="{424CD779-EE9A-214D-9488-767327E37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89983" y="0"/>
              <a:ext cx="1130726" cy="565576"/>
            </a:xfrm>
            <a:custGeom>
              <a:avLst/>
              <a:gdLst>
                <a:gd name="connsiteX0" fmla="*/ 21 w 1130726"/>
                <a:gd name="connsiteY0" fmla="*/ 0 h 565576"/>
                <a:gd name="connsiteX1" fmla="*/ 1130704 w 1130726"/>
                <a:gd name="connsiteY1" fmla="*/ 0 h 565576"/>
                <a:gd name="connsiteX2" fmla="*/ 1130726 w 1130726"/>
                <a:gd name="connsiteY2" fmla="*/ 214 h 565576"/>
                <a:gd name="connsiteX3" fmla="*/ 565363 w 1130726"/>
                <a:gd name="connsiteY3" fmla="*/ 565576 h 565576"/>
                <a:gd name="connsiteX4" fmla="*/ 0 w 1130726"/>
                <a:gd name="connsiteY4" fmla="*/ 214 h 565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0726" h="565576">
                  <a:moveTo>
                    <a:pt x="21" y="0"/>
                  </a:moveTo>
                  <a:lnTo>
                    <a:pt x="1130704" y="0"/>
                  </a:lnTo>
                  <a:lnTo>
                    <a:pt x="1130726" y="214"/>
                  </a:lnTo>
                  <a:cubicBezTo>
                    <a:pt x="1130726" y="312455"/>
                    <a:pt x="877604" y="565576"/>
                    <a:pt x="565363" y="565576"/>
                  </a:cubicBezTo>
                  <a:cubicBezTo>
                    <a:pt x="253122" y="565576"/>
                    <a:pt x="0" y="31245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Freeform 76">
              <a:extLst>
                <a:ext uri="{FF2B5EF4-FFF2-40B4-BE49-F238E27FC236}">
                  <a16:creationId xmlns:a16="http://schemas.microsoft.com/office/drawing/2014/main" id="{630D08C6-9EFB-8540-875F-2A55DED2A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4" y="6295069"/>
              <a:ext cx="539146" cy="562931"/>
            </a:xfrm>
            <a:custGeom>
              <a:avLst/>
              <a:gdLst>
                <a:gd name="connsiteX0" fmla="*/ 539146 w 539146"/>
                <a:gd name="connsiteY0" fmla="*/ 0 h 562931"/>
                <a:gd name="connsiteX1" fmla="*/ 539146 w 539146"/>
                <a:gd name="connsiteY1" fmla="*/ 562931 h 562931"/>
                <a:gd name="connsiteX2" fmla="*/ 21 w 539146"/>
                <a:gd name="connsiteY2" fmla="*/ 562931 h 562931"/>
                <a:gd name="connsiteX3" fmla="*/ 0 w 539146"/>
                <a:gd name="connsiteY3" fmla="*/ 562719 h 562931"/>
                <a:gd name="connsiteX4" fmla="*/ 451422 w 539146"/>
                <a:gd name="connsiteY4" fmla="*/ 8843 h 5629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6" h="562931">
                  <a:moveTo>
                    <a:pt x="539146" y="0"/>
                  </a:moveTo>
                  <a:lnTo>
                    <a:pt x="539146" y="562931"/>
                  </a:lnTo>
                  <a:lnTo>
                    <a:pt x="21" y="562931"/>
                  </a:lnTo>
                  <a:lnTo>
                    <a:pt x="0" y="562719"/>
                  </a:lnTo>
                  <a:cubicBezTo>
                    <a:pt x="0" y="289508"/>
                    <a:pt x="193796" y="61561"/>
                    <a:pt x="451422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Freeform 77">
              <a:extLst>
                <a:ext uri="{FF2B5EF4-FFF2-40B4-BE49-F238E27FC236}">
                  <a16:creationId xmlns:a16="http://schemas.microsoft.com/office/drawing/2014/main" id="{D7E8DA86-1294-4641-9C52-6E1531506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4923555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Freeform 78">
              <a:extLst>
                <a:ext uri="{FF2B5EF4-FFF2-40B4-BE49-F238E27FC236}">
                  <a16:creationId xmlns:a16="http://schemas.microsoft.com/office/drawing/2014/main" id="{011063C9-2A43-3348-A018-F27FACAA77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3552039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Freeform 79">
              <a:extLst>
                <a:ext uri="{FF2B5EF4-FFF2-40B4-BE49-F238E27FC236}">
                  <a16:creationId xmlns:a16="http://schemas.microsoft.com/office/drawing/2014/main" id="{EE85C7DE-D965-244F-BD95-3A05FF4AA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2180524"/>
              <a:ext cx="539147" cy="1125438"/>
            </a:xfrm>
            <a:custGeom>
              <a:avLst/>
              <a:gdLst>
                <a:gd name="connsiteX0" fmla="*/ 539147 w 539147"/>
                <a:gd name="connsiteY0" fmla="*/ 0 h 1125438"/>
                <a:gd name="connsiteX1" fmla="*/ 539147 w 539147"/>
                <a:gd name="connsiteY1" fmla="*/ 1125438 h 1125438"/>
                <a:gd name="connsiteX2" fmla="*/ 451423 w 539147"/>
                <a:gd name="connsiteY2" fmla="*/ 1116595 h 1125438"/>
                <a:gd name="connsiteX3" fmla="*/ 0 w 539147"/>
                <a:gd name="connsiteY3" fmla="*/ 562719 h 1125438"/>
                <a:gd name="connsiteX4" fmla="*/ 451423 w 539147"/>
                <a:gd name="connsiteY4" fmla="*/ 8843 h 112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8">
                  <a:moveTo>
                    <a:pt x="539147" y="0"/>
                  </a:moveTo>
                  <a:lnTo>
                    <a:pt x="539147" y="1125438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9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0" name="Freeform 80">
              <a:extLst>
                <a:ext uri="{FF2B5EF4-FFF2-40B4-BE49-F238E27FC236}">
                  <a16:creationId xmlns:a16="http://schemas.microsoft.com/office/drawing/2014/main" id="{315A1389-149A-3342-A863-637D42FDB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809010"/>
              <a:ext cx="539147" cy="1125439"/>
            </a:xfrm>
            <a:custGeom>
              <a:avLst/>
              <a:gdLst>
                <a:gd name="connsiteX0" fmla="*/ 539147 w 539147"/>
                <a:gd name="connsiteY0" fmla="*/ 0 h 1125439"/>
                <a:gd name="connsiteX1" fmla="*/ 539147 w 539147"/>
                <a:gd name="connsiteY1" fmla="*/ 1125439 h 1125439"/>
                <a:gd name="connsiteX2" fmla="*/ 451423 w 539147"/>
                <a:gd name="connsiteY2" fmla="*/ 1116595 h 1125439"/>
                <a:gd name="connsiteX3" fmla="*/ 0 w 539147"/>
                <a:gd name="connsiteY3" fmla="*/ 562719 h 1125439"/>
                <a:gd name="connsiteX4" fmla="*/ 451423 w 539147"/>
                <a:gd name="connsiteY4" fmla="*/ 8843 h 1125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1125439">
                  <a:moveTo>
                    <a:pt x="539147" y="0"/>
                  </a:moveTo>
                  <a:lnTo>
                    <a:pt x="539147" y="1125439"/>
                  </a:lnTo>
                  <a:lnTo>
                    <a:pt x="451423" y="1116595"/>
                  </a:lnTo>
                  <a:cubicBezTo>
                    <a:pt x="193797" y="1063877"/>
                    <a:pt x="0" y="835930"/>
                    <a:pt x="0" y="562719"/>
                  </a:cubicBezTo>
                  <a:cubicBezTo>
                    <a:pt x="0" y="289508"/>
                    <a:pt x="193797" y="61561"/>
                    <a:pt x="451423" y="884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Freeform 81">
              <a:extLst>
                <a:ext uri="{FF2B5EF4-FFF2-40B4-BE49-F238E27FC236}">
                  <a16:creationId xmlns:a16="http://schemas.microsoft.com/office/drawing/2014/main" id="{B149CC6F-B6C6-BE46-B451-1BF7D47A8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2853" y="1"/>
              <a:ext cx="539147" cy="562933"/>
            </a:xfrm>
            <a:custGeom>
              <a:avLst/>
              <a:gdLst>
                <a:gd name="connsiteX0" fmla="*/ 22 w 539147"/>
                <a:gd name="connsiteY0" fmla="*/ 0 h 562933"/>
                <a:gd name="connsiteX1" fmla="*/ 539147 w 539147"/>
                <a:gd name="connsiteY1" fmla="*/ 0 h 562933"/>
                <a:gd name="connsiteX2" fmla="*/ 539147 w 539147"/>
                <a:gd name="connsiteY2" fmla="*/ 562933 h 562933"/>
                <a:gd name="connsiteX3" fmla="*/ 451423 w 539147"/>
                <a:gd name="connsiteY3" fmla="*/ 554090 h 562933"/>
                <a:gd name="connsiteX4" fmla="*/ 0 w 539147"/>
                <a:gd name="connsiteY4" fmla="*/ 214 h 5629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9147" h="562933">
                  <a:moveTo>
                    <a:pt x="22" y="0"/>
                  </a:moveTo>
                  <a:lnTo>
                    <a:pt x="539147" y="0"/>
                  </a:lnTo>
                  <a:lnTo>
                    <a:pt x="539147" y="562933"/>
                  </a:lnTo>
                  <a:lnTo>
                    <a:pt x="451423" y="554090"/>
                  </a:lnTo>
                  <a:cubicBezTo>
                    <a:pt x="193797" y="501372"/>
                    <a:pt x="0" y="273425"/>
                    <a:pt x="0" y="214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72" name="Straight Connector 34">
            <a:extLst>
              <a:ext uri="{FF2B5EF4-FFF2-40B4-BE49-F238E27FC236}">
                <a16:creationId xmlns:a16="http://schemas.microsoft.com/office/drawing/2014/main" id="{D33A3282-0389-C547-8CA6-7F3E7F27B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5066001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3" name="Rectangle 36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103DE722-918E-6DAF-30D6-912A21E4B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68334"/>
            <a:ext cx="8791501" cy="286640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ja-JP" sz="7200"/>
              <a:t>The End</a:t>
            </a:r>
          </a:p>
        </p:txBody>
      </p:sp>
      <p:cxnSp>
        <p:nvCxnSpPr>
          <p:cNvPr id="74" name="Straight Connector 38">
            <a:extLst>
              <a:ext uri="{FF2B5EF4-FFF2-40B4-BE49-F238E27FC236}">
                <a16:creationId xmlns:a16="http://schemas.microsoft.com/office/drawing/2014/main" id="{2DDDFCEF-D5C9-BE40-9979-57040F021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919876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40">
            <a:extLst>
              <a:ext uri="{FF2B5EF4-FFF2-40B4-BE49-F238E27FC236}">
                <a16:creationId xmlns:a16="http://schemas.microsoft.com/office/drawing/2014/main" id="{E63AF7E2-A240-C246-AFB8-2AD8FF462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76" name="Freeform 23">
              <a:extLst>
                <a:ext uri="{FF2B5EF4-FFF2-40B4-BE49-F238E27FC236}">
                  <a16:creationId xmlns:a16="http://schemas.microsoft.com/office/drawing/2014/main" id="{760799C4-90B2-C44F-B45C-4128C830B4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Freeform 24">
              <a:extLst>
                <a:ext uri="{FF2B5EF4-FFF2-40B4-BE49-F238E27FC236}">
                  <a16:creationId xmlns:a16="http://schemas.microsoft.com/office/drawing/2014/main" id="{8117A5FF-BE82-D049-80D2-F42CEB9E74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Freeform 25">
              <a:extLst>
                <a:ext uri="{FF2B5EF4-FFF2-40B4-BE49-F238E27FC236}">
                  <a16:creationId xmlns:a16="http://schemas.microsoft.com/office/drawing/2014/main" id="{0BDBD55C-A498-F545-BABF-ACA34A20E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Freeform 26">
              <a:extLst>
                <a:ext uri="{FF2B5EF4-FFF2-40B4-BE49-F238E27FC236}">
                  <a16:creationId xmlns:a16="http://schemas.microsoft.com/office/drawing/2014/main" id="{FC6DFD41-F3C6-7747-98B3-A47594E7B4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27">
              <a:extLst>
                <a:ext uri="{FF2B5EF4-FFF2-40B4-BE49-F238E27FC236}">
                  <a16:creationId xmlns:a16="http://schemas.microsoft.com/office/drawing/2014/main" id="{FA2D6C8B-5842-3443-BC3B-700D61C56D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Freeform 28">
              <a:extLst>
                <a:ext uri="{FF2B5EF4-FFF2-40B4-BE49-F238E27FC236}">
                  <a16:creationId xmlns:a16="http://schemas.microsoft.com/office/drawing/2014/main" id="{C7442654-B5C0-1847-A829-082D07974E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 29">
              <a:extLst>
                <a:ext uri="{FF2B5EF4-FFF2-40B4-BE49-F238E27FC236}">
                  <a16:creationId xmlns:a16="http://schemas.microsoft.com/office/drawing/2014/main" id="{42B39F10-6841-E54C-8D10-69B571EE1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81" name="Graphic 7" descr="Smiling Face with No Fill">
            <a:extLst>
              <a:ext uri="{FF2B5EF4-FFF2-40B4-BE49-F238E27FC236}">
                <a16:creationId xmlns:a16="http://schemas.microsoft.com/office/drawing/2014/main" id="{B052EDAA-0EA9-F1A8-817E-1AB0EF3D84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89771" y="1741711"/>
            <a:ext cx="3712134" cy="3712134"/>
          </a:xfrm>
          <a:prstGeom prst="rect">
            <a:avLst/>
          </a:prstGeom>
        </p:spPr>
      </p:pic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AC2AA64B-964A-C20B-78A3-FE2CEA76F037}"/>
              </a:ext>
            </a:extLst>
          </p:cNvPr>
          <p:cNvSpPr txBox="1"/>
          <p:nvPr/>
        </p:nvSpPr>
        <p:spPr>
          <a:xfrm>
            <a:off x="565149" y="5690948"/>
            <a:ext cx="919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dirty="0"/>
              <a:t>... or the start of learning Present Simple!!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8170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56C0105D-D537-0DE8-8F3B-FAA1ABEBDFBC}"/>
              </a:ext>
            </a:extLst>
          </p:cNvPr>
          <p:cNvSpPr/>
          <p:nvPr/>
        </p:nvSpPr>
        <p:spPr>
          <a:xfrm>
            <a:off x="565150" y="2181111"/>
            <a:ext cx="10130224" cy="1463237"/>
          </a:xfrm>
          <a:prstGeom prst="roundRect">
            <a:avLst>
              <a:gd name="adj" fmla="val 10000"/>
            </a:avLst>
          </a:prstGeom>
          <a:solidFill>
            <a:srgbClr val="CFE5CF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E6A19BC-F41D-560C-0C79-2ECF6FD29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What is Present Simple?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5DE02D-5004-1AC0-97F0-453CC294B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10130224" cy="3601212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Present Simple is used when, “</a:t>
            </a:r>
            <a:r>
              <a:rPr kumimoji="1" lang="en-US" altLang="ja-JP" u="sng" dirty="0">
                <a:solidFill>
                  <a:schemeClr val="bg1"/>
                </a:solidFill>
              </a:rPr>
              <a:t>talking generally about something</a:t>
            </a:r>
            <a:r>
              <a:rPr kumimoji="1" lang="en-US" altLang="ja-JP" dirty="0">
                <a:solidFill>
                  <a:schemeClr val="bg1"/>
                </a:solidFill>
              </a:rPr>
              <a:t>.”</a:t>
            </a:r>
          </a:p>
          <a:p>
            <a:pPr algn="l"/>
            <a:r>
              <a:rPr lang="ja-JP" altLang="en-US" i="0" dirty="0">
                <a:solidFill>
                  <a:schemeClr val="bg1"/>
                </a:solidFill>
                <a:effectLst/>
                <a:latin typeface="Noto Sans JP"/>
              </a:rPr>
              <a:t>現在形は、「</a:t>
            </a:r>
            <a:r>
              <a:rPr lang="ja-JP" altLang="en-US" i="0" u="sng" dirty="0">
                <a:solidFill>
                  <a:schemeClr val="bg1"/>
                </a:solidFill>
                <a:effectLst/>
                <a:latin typeface="Noto Sans JP"/>
              </a:rPr>
              <a:t>一般的な話をする</a:t>
            </a:r>
            <a:r>
              <a:rPr lang="ja-JP" altLang="en-US" i="0" dirty="0">
                <a:solidFill>
                  <a:schemeClr val="bg1"/>
                </a:solidFill>
                <a:effectLst/>
                <a:latin typeface="Noto Sans JP"/>
              </a:rPr>
              <a:t>」ときに使われる時制です。</a:t>
            </a:r>
            <a:endParaRPr lang="en-US" altLang="ja-JP" i="0" dirty="0">
              <a:solidFill>
                <a:schemeClr val="bg1"/>
              </a:solidFill>
              <a:effectLst/>
              <a:latin typeface="Noto Sans JP"/>
            </a:endParaRPr>
          </a:p>
          <a:p>
            <a:r>
              <a:rPr kumimoji="1" lang="en-US" altLang="ja-JP" dirty="0"/>
              <a:t>To be more </a:t>
            </a:r>
            <a:r>
              <a:rPr kumimoji="1" lang="en-US" altLang="ja-JP" u="sng" dirty="0"/>
              <a:t>specific</a:t>
            </a:r>
            <a:r>
              <a:rPr kumimoji="1" lang="en-US" altLang="ja-JP" dirty="0"/>
              <a:t>, it is used when talking about, “what happens all the time” or “what happens repeatedly.”</a:t>
            </a:r>
          </a:p>
          <a:p>
            <a:r>
              <a:rPr lang="ja-JP" altLang="en-US" i="0" dirty="0">
                <a:effectLst/>
                <a:latin typeface="Noto Sans JP"/>
              </a:rPr>
              <a:t>もう少し具体的に言うと、「いつも起こること」や「繰り返し起こること」を話すときに使うのが現在形になります。</a:t>
            </a:r>
          </a:p>
          <a:p>
            <a:endParaRPr lang="en-US" altLang="ja-JP" i="0" dirty="0">
              <a:effectLst/>
              <a:latin typeface="Noto Sans JP"/>
            </a:endParaRPr>
          </a:p>
          <a:p>
            <a:pPr marL="0" indent="0" algn="l">
              <a:buNone/>
            </a:pPr>
            <a:endParaRPr lang="en-US" altLang="ja-JP" i="0" dirty="0">
              <a:effectLst/>
              <a:latin typeface="Noto Sans JP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8" y="0"/>
            <a:ext cx="1900252" cy="6858000"/>
            <a:chOff x="10291748" y="0"/>
            <a:chExt cx="1900252" cy="6858000"/>
          </a:xfrm>
        </p:grpSpPr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393749-7AE6-1341-8D2D-3F0369850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627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EE6A19BC-F41D-560C-0C79-2ECF6FD29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What is Present Simple?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5DE02D-5004-1AC0-97F0-453CC294B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50" y="2160016"/>
            <a:ext cx="10130224" cy="3601212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It is actually, “a certain period of time centered around the present.”</a:t>
            </a:r>
          </a:p>
          <a:p>
            <a:pPr algn="l"/>
            <a:r>
              <a:rPr lang="ja-JP" altLang="en-US" i="0" dirty="0">
                <a:effectLst/>
                <a:latin typeface="Noto Sans JP"/>
              </a:rPr>
              <a:t>現在形を時制のイメージで捉えてみると、現在形が指すのは「今を中心としたある程度の期間」です。</a:t>
            </a:r>
            <a:endParaRPr lang="en-US" altLang="ja-JP" i="0" dirty="0">
              <a:effectLst/>
              <a:latin typeface="Noto Sans JP"/>
            </a:endParaRPr>
          </a:p>
          <a:p>
            <a:pPr algn="l"/>
            <a:endParaRPr lang="en-US" altLang="ja-JP" dirty="0">
              <a:latin typeface="Noto Sans JP"/>
            </a:endParaRPr>
          </a:p>
          <a:p>
            <a:pPr algn="l"/>
            <a:endParaRPr lang="en-US" altLang="ja-JP" dirty="0">
              <a:latin typeface="Noto Sans JP"/>
            </a:endParaRPr>
          </a:p>
          <a:p>
            <a:pPr marL="0" indent="0" algn="ctr">
              <a:buNone/>
            </a:pPr>
            <a:r>
              <a:rPr kumimoji="1" lang="en-US" altLang="ja-JP" dirty="0"/>
              <a:t>     I love to run.                                    I don’t like carrots.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8" y="0"/>
            <a:ext cx="1900252" cy="6858000"/>
            <a:chOff x="10291748" y="0"/>
            <a:chExt cx="1900252" cy="6858000"/>
          </a:xfrm>
        </p:grpSpPr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393749-7AE6-1341-8D2D-3F0369850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EB3774E-1B5D-D617-E7FB-E219710DE7CD}"/>
              </a:ext>
            </a:extLst>
          </p:cNvPr>
          <p:cNvGrpSpPr/>
          <p:nvPr/>
        </p:nvGrpSpPr>
        <p:grpSpPr>
          <a:xfrm>
            <a:off x="1466730" y="4245731"/>
            <a:ext cx="8327061" cy="1258464"/>
            <a:chOff x="1466730" y="4245731"/>
            <a:chExt cx="8327061" cy="1258464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8492DE2B-2B95-CA31-5775-DF36474DA567}"/>
                </a:ext>
              </a:extLst>
            </p:cNvPr>
            <p:cNvGrpSpPr/>
            <p:nvPr/>
          </p:nvGrpSpPr>
          <p:grpSpPr>
            <a:xfrm>
              <a:off x="1466732" y="4245731"/>
              <a:ext cx="8327059" cy="1258464"/>
              <a:chOff x="565150" y="4190713"/>
              <a:chExt cx="10130224" cy="1528747"/>
            </a:xfrm>
          </p:grpSpPr>
          <p:cxnSp>
            <p:nvCxnSpPr>
              <p:cNvPr id="5" name="直線矢印コネクタ 4">
                <a:extLst>
                  <a:ext uri="{FF2B5EF4-FFF2-40B4-BE49-F238E27FC236}">
                    <a16:creationId xmlns:a16="http://schemas.microsoft.com/office/drawing/2014/main" id="{5B0E8279-8A05-F30D-A699-8AB84BB94F8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150" y="4956313"/>
                <a:ext cx="10130224" cy="0"/>
              </a:xfrm>
              <a:prstGeom prst="straightConnector1">
                <a:avLst/>
              </a:prstGeom>
              <a:ln w="76200"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乗算記号 8">
                <a:extLst>
                  <a:ext uri="{FF2B5EF4-FFF2-40B4-BE49-F238E27FC236}">
                    <a16:creationId xmlns:a16="http://schemas.microsoft.com/office/drawing/2014/main" id="{79A0DDF0-BB39-B8B4-F47C-A528B5B88E50}"/>
                  </a:ext>
                </a:extLst>
              </p:cNvPr>
              <p:cNvSpPr/>
              <p:nvPr/>
            </p:nvSpPr>
            <p:spPr>
              <a:xfrm>
                <a:off x="5086922" y="4340907"/>
                <a:ext cx="1086679" cy="1203844"/>
              </a:xfrm>
              <a:prstGeom prst="mathMultiply">
                <a:avLst>
                  <a:gd name="adj1" fmla="val 8886"/>
                </a:avLst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17" name="楕円 16">
                <a:extLst>
                  <a:ext uri="{FF2B5EF4-FFF2-40B4-BE49-F238E27FC236}">
                    <a16:creationId xmlns:a16="http://schemas.microsoft.com/office/drawing/2014/main" id="{ACA3C84C-D2EB-88BA-1567-5C9C259F6946}"/>
                  </a:ext>
                </a:extLst>
              </p:cNvPr>
              <p:cNvSpPr/>
              <p:nvPr/>
            </p:nvSpPr>
            <p:spPr>
              <a:xfrm>
                <a:off x="3364138" y="4190713"/>
                <a:ext cx="4532243" cy="1528747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44148D6-22A6-FE69-79CC-0456616CE877}"/>
                </a:ext>
              </a:extLst>
            </p:cNvPr>
            <p:cNvSpPr txBox="1"/>
            <p:nvPr/>
          </p:nvSpPr>
          <p:spPr>
            <a:xfrm>
              <a:off x="1466730" y="4304623"/>
              <a:ext cx="83270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b="1" dirty="0"/>
                <a:t>Past                                         Present                                    Future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42717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CFF24C1-DA72-9277-7E57-70599052D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9198761" cy="1268984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How to create Present Simple?</a:t>
            </a:r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BECB2E5-DB93-FAB1-7CED-5CB093B28EB9}"/>
              </a:ext>
            </a:extLst>
          </p:cNvPr>
          <p:cNvSpPr/>
          <p:nvPr/>
        </p:nvSpPr>
        <p:spPr>
          <a:xfrm>
            <a:off x="565150" y="2162829"/>
            <a:ext cx="9198761" cy="599264"/>
          </a:xfrm>
          <a:prstGeom prst="roundRect">
            <a:avLst>
              <a:gd name="adj" fmla="val 1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正方形/長方形 6" descr="Closed Quotation Mark">
            <a:extLst>
              <a:ext uri="{FF2B5EF4-FFF2-40B4-BE49-F238E27FC236}">
                <a16:creationId xmlns:a16="http://schemas.microsoft.com/office/drawing/2014/main" id="{162FA348-F713-3C15-0D55-BA44A0F3D74F}"/>
              </a:ext>
            </a:extLst>
          </p:cNvPr>
          <p:cNvSpPr/>
          <p:nvPr/>
        </p:nvSpPr>
        <p:spPr>
          <a:xfrm>
            <a:off x="746427" y="2297663"/>
            <a:ext cx="329595" cy="32959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7566BAF-C87E-AEAD-15E5-EAC84CA202F7}"/>
              </a:ext>
            </a:extLst>
          </p:cNvPr>
          <p:cNvSpPr/>
          <p:nvPr/>
        </p:nvSpPr>
        <p:spPr>
          <a:xfrm>
            <a:off x="1257300" y="2162829"/>
            <a:ext cx="8506610" cy="599264"/>
          </a:xfrm>
          <a:custGeom>
            <a:avLst/>
            <a:gdLst>
              <a:gd name="connsiteX0" fmla="*/ 0 w 8506610"/>
              <a:gd name="connsiteY0" fmla="*/ 0 h 599264"/>
              <a:gd name="connsiteX1" fmla="*/ 8506610 w 8506610"/>
              <a:gd name="connsiteY1" fmla="*/ 0 h 599264"/>
              <a:gd name="connsiteX2" fmla="*/ 8506610 w 8506610"/>
              <a:gd name="connsiteY2" fmla="*/ 599264 h 599264"/>
              <a:gd name="connsiteX3" fmla="*/ 0 w 8506610"/>
              <a:gd name="connsiteY3" fmla="*/ 599264 h 599264"/>
              <a:gd name="connsiteX4" fmla="*/ 0 w 8506610"/>
              <a:gd name="connsiteY4" fmla="*/ 0 h 5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6610" h="599264">
                <a:moveTo>
                  <a:pt x="0" y="0"/>
                </a:moveTo>
                <a:lnTo>
                  <a:pt x="8506610" y="0"/>
                </a:lnTo>
                <a:lnTo>
                  <a:pt x="8506610" y="599264"/>
                </a:lnTo>
                <a:lnTo>
                  <a:pt x="0" y="599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22" tIns="63422" rIns="63422" bIns="63422" numCol="1" spcCol="1270" anchor="ctr" anchorCtr="0">
            <a:noAutofit/>
          </a:bodyPr>
          <a:lstStyle/>
          <a:p>
            <a:pPr marL="0" lvl="0" indent="0" algn="l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kern="1200" dirty="0">
                <a:solidFill>
                  <a:srgbClr val="FF0000"/>
                </a:solidFill>
              </a:rPr>
              <a:t>Subject (pronoun)</a:t>
            </a:r>
            <a:r>
              <a:rPr kumimoji="1" lang="en-US" sz="1800" b="1" kern="1200" dirty="0">
                <a:solidFill>
                  <a:schemeClr val="bg1"/>
                </a:solidFill>
              </a:rPr>
              <a:t> +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base form</a:t>
            </a:r>
            <a:r>
              <a:rPr lang="en-US" b="1" u="sng" dirty="0">
                <a:solidFill>
                  <a:schemeClr val="bg1"/>
                </a:solidFill>
              </a:rPr>
              <a:t>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verb</a:t>
            </a:r>
            <a:r>
              <a:rPr kumimoji="1" lang="en-US" sz="1800" b="1" u="none" kern="1200" dirty="0">
                <a:solidFill>
                  <a:schemeClr val="bg1"/>
                </a:solidFill>
              </a:rPr>
              <a:t> + </a:t>
            </a:r>
            <a:r>
              <a:rPr kumimoji="1" lang="en-US" sz="1800" b="1" u="none" kern="1200" dirty="0">
                <a:solidFill>
                  <a:schemeClr val="accent1">
                    <a:lumMod val="75000"/>
                  </a:schemeClr>
                </a:solidFill>
              </a:rPr>
              <a:t>object/complement</a:t>
            </a:r>
            <a:endParaRPr lang="en-US" sz="1800" b="1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80AAED15-E3B2-7A44-DA31-810B31E22EFD}"/>
              </a:ext>
            </a:extLst>
          </p:cNvPr>
          <p:cNvSpPr/>
          <p:nvPr/>
        </p:nvSpPr>
        <p:spPr>
          <a:xfrm>
            <a:off x="565150" y="2911909"/>
            <a:ext cx="9198761" cy="599264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9" name="正方形/長方形 58" descr="ツール">
            <a:extLst>
              <a:ext uri="{FF2B5EF4-FFF2-40B4-BE49-F238E27FC236}">
                <a16:creationId xmlns:a16="http://schemas.microsoft.com/office/drawing/2014/main" id="{AC68DD6D-58E0-9227-FBF6-FF45908B9CFF}"/>
              </a:ext>
            </a:extLst>
          </p:cNvPr>
          <p:cNvSpPr/>
          <p:nvPr/>
        </p:nvSpPr>
        <p:spPr>
          <a:xfrm>
            <a:off x="746427" y="3046744"/>
            <a:ext cx="329595" cy="329595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53264453-0951-7102-36CE-0F0911C6EF3F}"/>
              </a:ext>
            </a:extLst>
          </p:cNvPr>
          <p:cNvSpPr/>
          <p:nvPr/>
        </p:nvSpPr>
        <p:spPr>
          <a:xfrm>
            <a:off x="1257300" y="2911909"/>
            <a:ext cx="8506610" cy="599264"/>
          </a:xfrm>
          <a:custGeom>
            <a:avLst/>
            <a:gdLst>
              <a:gd name="connsiteX0" fmla="*/ 0 w 8506610"/>
              <a:gd name="connsiteY0" fmla="*/ 0 h 599264"/>
              <a:gd name="connsiteX1" fmla="*/ 8506610 w 8506610"/>
              <a:gd name="connsiteY1" fmla="*/ 0 h 599264"/>
              <a:gd name="connsiteX2" fmla="*/ 8506610 w 8506610"/>
              <a:gd name="connsiteY2" fmla="*/ 599264 h 599264"/>
              <a:gd name="connsiteX3" fmla="*/ 0 w 8506610"/>
              <a:gd name="connsiteY3" fmla="*/ 599264 h 599264"/>
              <a:gd name="connsiteX4" fmla="*/ 0 w 8506610"/>
              <a:gd name="connsiteY4" fmla="*/ 0 h 5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6610" h="599264">
                <a:moveTo>
                  <a:pt x="0" y="0"/>
                </a:moveTo>
                <a:lnTo>
                  <a:pt x="8506610" y="0"/>
                </a:lnTo>
                <a:lnTo>
                  <a:pt x="8506610" y="599264"/>
                </a:lnTo>
                <a:lnTo>
                  <a:pt x="0" y="599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22" tIns="63422" rIns="63422" bIns="63422" numCol="1" spcCol="1270" anchor="ctr" anchorCtr="0">
            <a:noAutofit/>
          </a:bodyPr>
          <a:lstStyle/>
          <a:p>
            <a:pPr marL="0" lvl="0" indent="0" algn="l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kern="1200" dirty="0">
                <a:solidFill>
                  <a:srgbClr val="FF0000"/>
                </a:solidFill>
              </a:rPr>
              <a:t>I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work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b="0" kern="1200" dirty="0">
                <a:solidFill>
                  <a:schemeClr val="bg1"/>
                </a:solidFill>
              </a:rPr>
              <a:t>as a</a:t>
            </a:r>
            <a:r>
              <a:rPr kumimoji="1" lang="en-US" sz="1800" b="1" kern="1200" dirty="0">
                <a:solidFill>
                  <a:schemeClr val="accent1">
                    <a:lumMod val="75000"/>
                  </a:schemeClr>
                </a:solidFill>
              </a:rPr>
              <a:t> mechanic</a:t>
            </a:r>
            <a:r>
              <a:rPr kumimoji="1" lang="en-US" sz="1800" kern="1200" dirty="0">
                <a:solidFill>
                  <a:schemeClr val="bg1"/>
                </a:solidFill>
              </a:rPr>
              <a:t>.</a:t>
            </a:r>
            <a:endParaRPr lang="en-US" sz="1800" kern="1200" dirty="0">
              <a:solidFill>
                <a:schemeClr val="bg1"/>
              </a:solidFill>
            </a:endParaRP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434056B7-A0BD-C909-FE90-2EF974EA439C}"/>
              </a:ext>
            </a:extLst>
          </p:cNvPr>
          <p:cNvSpPr/>
          <p:nvPr/>
        </p:nvSpPr>
        <p:spPr>
          <a:xfrm>
            <a:off x="565150" y="3660989"/>
            <a:ext cx="9198761" cy="599264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2" name="正方形/長方形 61" descr="校舎">
            <a:extLst>
              <a:ext uri="{FF2B5EF4-FFF2-40B4-BE49-F238E27FC236}">
                <a16:creationId xmlns:a16="http://schemas.microsoft.com/office/drawing/2014/main" id="{7059CEFF-4F4E-A90E-1C44-2A03CA429731}"/>
              </a:ext>
            </a:extLst>
          </p:cNvPr>
          <p:cNvSpPr/>
          <p:nvPr/>
        </p:nvSpPr>
        <p:spPr>
          <a:xfrm>
            <a:off x="746427" y="3795824"/>
            <a:ext cx="329595" cy="329595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1870B8B-5009-47BA-89C2-5479DD68CC0B}"/>
              </a:ext>
            </a:extLst>
          </p:cNvPr>
          <p:cNvSpPr/>
          <p:nvPr/>
        </p:nvSpPr>
        <p:spPr>
          <a:xfrm>
            <a:off x="1257300" y="3660989"/>
            <a:ext cx="8506610" cy="599264"/>
          </a:xfrm>
          <a:custGeom>
            <a:avLst/>
            <a:gdLst>
              <a:gd name="connsiteX0" fmla="*/ 0 w 8506610"/>
              <a:gd name="connsiteY0" fmla="*/ 0 h 599264"/>
              <a:gd name="connsiteX1" fmla="*/ 8506610 w 8506610"/>
              <a:gd name="connsiteY1" fmla="*/ 0 h 599264"/>
              <a:gd name="connsiteX2" fmla="*/ 8506610 w 8506610"/>
              <a:gd name="connsiteY2" fmla="*/ 599264 h 599264"/>
              <a:gd name="connsiteX3" fmla="*/ 0 w 8506610"/>
              <a:gd name="connsiteY3" fmla="*/ 599264 h 599264"/>
              <a:gd name="connsiteX4" fmla="*/ 0 w 8506610"/>
              <a:gd name="connsiteY4" fmla="*/ 0 h 5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6610" h="599264">
                <a:moveTo>
                  <a:pt x="0" y="0"/>
                </a:moveTo>
                <a:lnTo>
                  <a:pt x="8506610" y="0"/>
                </a:lnTo>
                <a:lnTo>
                  <a:pt x="8506610" y="599264"/>
                </a:lnTo>
                <a:lnTo>
                  <a:pt x="0" y="599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22" tIns="63422" rIns="63422" bIns="63422" numCol="1" spcCol="1270" anchor="ctr" anchorCtr="0">
            <a:noAutofit/>
          </a:bodyPr>
          <a:lstStyle/>
          <a:p>
            <a:pPr marL="0" lvl="0" indent="0" algn="l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kern="1200" dirty="0">
                <a:solidFill>
                  <a:srgbClr val="FF0000"/>
                </a:solidFill>
              </a:rPr>
              <a:t>She</a:t>
            </a:r>
            <a:r>
              <a:rPr kumimoji="1" lang="en-US" sz="1800" kern="1200" dirty="0">
                <a:solidFill>
                  <a:schemeClr val="bg1"/>
                </a:solidFill>
              </a:rPr>
              <a:t> always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leave</a:t>
            </a:r>
            <a:r>
              <a:rPr kumimoji="1" lang="en-US" sz="1800" b="1" u="sng" kern="1200" dirty="0">
                <a:solidFill>
                  <a:srgbClr val="FF0000"/>
                </a:solidFill>
              </a:rPr>
              <a:t>s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b="1" kern="1200" dirty="0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kumimoji="1" lang="en-US" sz="1800" kern="1200" dirty="0">
                <a:solidFill>
                  <a:schemeClr val="bg1"/>
                </a:solidFill>
              </a:rPr>
              <a:t> at 6:00pm.</a:t>
            </a:r>
            <a:endParaRPr lang="en-US" sz="1800" kern="1200" dirty="0">
              <a:solidFill>
                <a:schemeClr val="bg1"/>
              </a:solidFill>
            </a:endParaRP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F9C7F898-C2A3-0866-D37A-80F31A4CEDEC}"/>
              </a:ext>
            </a:extLst>
          </p:cNvPr>
          <p:cNvSpPr/>
          <p:nvPr/>
        </p:nvSpPr>
        <p:spPr>
          <a:xfrm>
            <a:off x="565150" y="4410070"/>
            <a:ext cx="9198761" cy="599264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5" name="正方形/長方形 64" descr="ピザ">
            <a:extLst>
              <a:ext uri="{FF2B5EF4-FFF2-40B4-BE49-F238E27FC236}">
                <a16:creationId xmlns:a16="http://schemas.microsoft.com/office/drawing/2014/main" id="{E9D2C1B8-9184-EAAA-DAF1-E4F9F695ECF9}"/>
              </a:ext>
            </a:extLst>
          </p:cNvPr>
          <p:cNvSpPr/>
          <p:nvPr/>
        </p:nvSpPr>
        <p:spPr>
          <a:xfrm>
            <a:off x="746427" y="4544904"/>
            <a:ext cx="329595" cy="329595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3C872124-C480-6F87-FD94-ED66D303D5B1}"/>
              </a:ext>
            </a:extLst>
          </p:cNvPr>
          <p:cNvSpPr/>
          <p:nvPr/>
        </p:nvSpPr>
        <p:spPr>
          <a:xfrm>
            <a:off x="1257300" y="4410070"/>
            <a:ext cx="8506610" cy="599264"/>
          </a:xfrm>
          <a:custGeom>
            <a:avLst/>
            <a:gdLst>
              <a:gd name="connsiteX0" fmla="*/ 0 w 8506610"/>
              <a:gd name="connsiteY0" fmla="*/ 0 h 599264"/>
              <a:gd name="connsiteX1" fmla="*/ 8506610 w 8506610"/>
              <a:gd name="connsiteY1" fmla="*/ 0 h 599264"/>
              <a:gd name="connsiteX2" fmla="*/ 8506610 w 8506610"/>
              <a:gd name="connsiteY2" fmla="*/ 599264 h 599264"/>
              <a:gd name="connsiteX3" fmla="*/ 0 w 8506610"/>
              <a:gd name="connsiteY3" fmla="*/ 599264 h 599264"/>
              <a:gd name="connsiteX4" fmla="*/ 0 w 8506610"/>
              <a:gd name="connsiteY4" fmla="*/ 0 h 5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6610" h="599264">
                <a:moveTo>
                  <a:pt x="0" y="0"/>
                </a:moveTo>
                <a:lnTo>
                  <a:pt x="8506610" y="0"/>
                </a:lnTo>
                <a:lnTo>
                  <a:pt x="8506610" y="599264"/>
                </a:lnTo>
                <a:lnTo>
                  <a:pt x="0" y="599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22" tIns="63422" rIns="63422" bIns="63422" numCol="1" spcCol="1270" anchor="ctr" anchorCtr="0">
            <a:noAutofit/>
          </a:bodyPr>
          <a:lstStyle/>
          <a:p>
            <a:pPr marL="0" lvl="0" indent="0" algn="l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kern="1200" dirty="0">
                <a:solidFill>
                  <a:srgbClr val="FF0000"/>
                </a:solidFill>
              </a:rPr>
              <a:t>You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lang="en-US" b="1" u="sng" dirty="0">
                <a:solidFill>
                  <a:schemeClr val="bg1"/>
                </a:solidFill>
              </a:rPr>
              <a:t>do not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eat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b="1" kern="1200" dirty="0">
                <a:solidFill>
                  <a:schemeClr val="accent1">
                    <a:lumMod val="75000"/>
                  </a:schemeClr>
                </a:solidFill>
              </a:rPr>
              <a:t>pizza</a:t>
            </a:r>
            <a:r>
              <a:rPr kumimoji="1" lang="en-US" sz="1800" kern="1200" dirty="0">
                <a:solidFill>
                  <a:schemeClr val="bg1"/>
                </a:solidFill>
              </a:rPr>
              <a:t> often.</a:t>
            </a:r>
            <a:endParaRPr lang="en-US" sz="1800" kern="1200" dirty="0">
              <a:solidFill>
                <a:schemeClr val="bg1"/>
              </a:solidFill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E0D144D3-C824-5D64-97B6-CE9D11DB185E}"/>
              </a:ext>
            </a:extLst>
          </p:cNvPr>
          <p:cNvSpPr/>
          <p:nvPr/>
        </p:nvSpPr>
        <p:spPr>
          <a:xfrm>
            <a:off x="565150" y="5159150"/>
            <a:ext cx="9198761" cy="599264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8" name="正方形/長方形 67" descr="本">
            <a:extLst>
              <a:ext uri="{FF2B5EF4-FFF2-40B4-BE49-F238E27FC236}">
                <a16:creationId xmlns:a16="http://schemas.microsoft.com/office/drawing/2014/main" id="{BA9ADBC1-EF00-2939-52B6-90D792928F7D}"/>
              </a:ext>
            </a:extLst>
          </p:cNvPr>
          <p:cNvSpPr/>
          <p:nvPr/>
        </p:nvSpPr>
        <p:spPr>
          <a:xfrm>
            <a:off x="746427" y="5293984"/>
            <a:ext cx="329595" cy="329595"/>
          </a:xfrm>
          <a:prstGeom prst="rect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A489A6E1-5519-B3AB-0279-692A743AC696}"/>
              </a:ext>
            </a:extLst>
          </p:cNvPr>
          <p:cNvSpPr/>
          <p:nvPr/>
        </p:nvSpPr>
        <p:spPr>
          <a:xfrm>
            <a:off x="1257300" y="5159150"/>
            <a:ext cx="8506610" cy="599264"/>
          </a:xfrm>
          <a:custGeom>
            <a:avLst/>
            <a:gdLst>
              <a:gd name="connsiteX0" fmla="*/ 0 w 8506610"/>
              <a:gd name="connsiteY0" fmla="*/ 0 h 599264"/>
              <a:gd name="connsiteX1" fmla="*/ 8506610 w 8506610"/>
              <a:gd name="connsiteY1" fmla="*/ 0 h 599264"/>
              <a:gd name="connsiteX2" fmla="*/ 8506610 w 8506610"/>
              <a:gd name="connsiteY2" fmla="*/ 599264 h 599264"/>
              <a:gd name="connsiteX3" fmla="*/ 0 w 8506610"/>
              <a:gd name="connsiteY3" fmla="*/ 599264 h 599264"/>
              <a:gd name="connsiteX4" fmla="*/ 0 w 8506610"/>
              <a:gd name="connsiteY4" fmla="*/ 0 h 5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6610" h="599264">
                <a:moveTo>
                  <a:pt x="0" y="0"/>
                </a:moveTo>
                <a:lnTo>
                  <a:pt x="8506610" y="0"/>
                </a:lnTo>
                <a:lnTo>
                  <a:pt x="8506610" y="599264"/>
                </a:lnTo>
                <a:lnTo>
                  <a:pt x="0" y="599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22" tIns="63422" rIns="63422" bIns="63422" numCol="1" spcCol="1270" anchor="ctr" anchorCtr="0">
            <a:noAutofit/>
          </a:bodyPr>
          <a:lstStyle/>
          <a:p>
            <a:pPr marL="0" lvl="0" indent="0" algn="l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kern="1200" dirty="0">
                <a:solidFill>
                  <a:srgbClr val="FF0000"/>
                </a:solidFill>
              </a:rPr>
              <a:t>They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study</a:t>
            </a:r>
            <a:r>
              <a:rPr kumimoji="1" lang="en-US" sz="1800" kern="1200" dirty="0">
                <a:solidFill>
                  <a:schemeClr val="bg1"/>
                </a:solidFill>
              </a:rPr>
              <a:t> before </a:t>
            </a:r>
            <a:r>
              <a:rPr kumimoji="1" lang="en-US" sz="1800" b="1" kern="1200" dirty="0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kumimoji="1" lang="en-US" sz="1800" kern="1200" dirty="0">
                <a:solidFill>
                  <a:schemeClr val="bg1"/>
                </a:solidFill>
              </a:rPr>
              <a:t>.</a:t>
            </a:r>
            <a:endParaRPr lang="en-US" sz="1800" kern="12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927D2C-C486-F740-897D-704CD65E9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919876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28">
              <a:extLst>
                <a:ext uri="{FF2B5EF4-FFF2-40B4-BE49-F238E27FC236}">
                  <a16:creationId xmlns:a16="http://schemas.microsoft.com/office/drawing/2014/main" id="{B1AC917F-33CC-BD41-BD3D-389CDADA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AC9923-8D44-DD1D-31AC-1FB5AB56897F}"/>
              </a:ext>
            </a:extLst>
          </p:cNvPr>
          <p:cNvSpPr txBox="1"/>
          <p:nvPr/>
        </p:nvSpPr>
        <p:spPr>
          <a:xfrm>
            <a:off x="565150" y="1790684"/>
            <a:ext cx="919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/>
              <a:t>主語（代名詞）</a:t>
            </a:r>
            <a:r>
              <a:rPr kumimoji="1" lang="en-US" altLang="ja-JP" b="1" dirty="0"/>
              <a:t>                         </a:t>
            </a:r>
            <a:r>
              <a:rPr lang="ja-JP" altLang="en-US" b="1" dirty="0"/>
              <a:t>動詞</a:t>
            </a:r>
            <a:r>
              <a:rPr kumimoji="1" lang="en-US" altLang="ja-JP" b="1" dirty="0"/>
              <a:t>                                    </a:t>
            </a:r>
            <a:r>
              <a:rPr kumimoji="1" lang="ja-JP" altLang="en-US" b="1" dirty="0"/>
              <a:t>目的語・補語</a:t>
            </a:r>
          </a:p>
        </p:txBody>
      </p:sp>
    </p:spTree>
    <p:extLst>
      <p:ext uri="{BB962C8B-B14F-4D97-AF65-F5344CB8AC3E}">
        <p14:creationId xmlns:p14="http://schemas.microsoft.com/office/powerpoint/2010/main" val="3689137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63" grpId="0"/>
      <p:bldP spid="66" grpId="0"/>
      <p:bldP spid="69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879E370-3B70-28A8-EC6E-2E4BB51FD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9198761" cy="1268984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How to create Present Simple?</a:t>
            </a:r>
            <a:endParaRPr kumimoji="1" lang="ja-JP" altLang="en-US" dirty="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8927D2C-C486-F740-897D-704CD65E9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919876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44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8" name="Freeform 28">
              <a:extLst>
                <a:ext uri="{FF2B5EF4-FFF2-40B4-BE49-F238E27FC236}">
                  <a16:creationId xmlns:a16="http://schemas.microsoft.com/office/drawing/2014/main" id="{B1AC917F-33CC-BD41-BD3D-389CDADA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9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D9F98B5F-852F-6AA5-6CE7-69006262C88B}"/>
              </a:ext>
            </a:extLst>
          </p:cNvPr>
          <p:cNvSpPr/>
          <p:nvPr/>
        </p:nvSpPr>
        <p:spPr>
          <a:xfrm>
            <a:off x="5615139" y="3646470"/>
            <a:ext cx="3687050" cy="5853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8890"/>
                </a:lnTo>
                <a:lnTo>
                  <a:pt x="3687050" y="398890"/>
                </a:lnTo>
                <a:lnTo>
                  <a:pt x="3687050" y="58533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83FCE891-C2CC-36E3-B228-7EA7C9B5125F}"/>
              </a:ext>
            </a:extLst>
          </p:cNvPr>
          <p:cNvSpPr/>
          <p:nvPr/>
        </p:nvSpPr>
        <p:spPr>
          <a:xfrm>
            <a:off x="5615139" y="3646470"/>
            <a:ext cx="536354" cy="5853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398890"/>
                </a:lnTo>
                <a:lnTo>
                  <a:pt x="536354" y="398890"/>
                </a:lnTo>
                <a:lnTo>
                  <a:pt x="536354" y="58533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72928A95-DCBC-ED40-8BC3-7DDBEA36B7D2}"/>
              </a:ext>
            </a:extLst>
          </p:cNvPr>
          <p:cNvSpPr/>
          <p:nvPr/>
        </p:nvSpPr>
        <p:spPr>
          <a:xfrm>
            <a:off x="2464443" y="3646470"/>
            <a:ext cx="3150696" cy="58533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50696" y="0"/>
                </a:moveTo>
                <a:lnTo>
                  <a:pt x="3150696" y="398890"/>
                </a:lnTo>
                <a:lnTo>
                  <a:pt x="0" y="398890"/>
                </a:lnTo>
                <a:lnTo>
                  <a:pt x="0" y="58533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5B37EE61-F537-6A2C-A9E9-14CCA6D5FD82}"/>
              </a:ext>
            </a:extLst>
          </p:cNvPr>
          <p:cNvSpPr/>
          <p:nvPr/>
        </p:nvSpPr>
        <p:spPr>
          <a:xfrm>
            <a:off x="2876562" y="2145313"/>
            <a:ext cx="5477154" cy="1501157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E328B2F-360A-A6A3-5C2F-4BEC9AEEAFD3}"/>
              </a:ext>
            </a:extLst>
          </p:cNvPr>
          <p:cNvSpPr/>
          <p:nvPr/>
        </p:nvSpPr>
        <p:spPr>
          <a:xfrm>
            <a:off x="3100187" y="2357756"/>
            <a:ext cx="5477154" cy="1501157"/>
          </a:xfrm>
          <a:custGeom>
            <a:avLst/>
            <a:gdLst>
              <a:gd name="connsiteX0" fmla="*/ 0 w 5477154"/>
              <a:gd name="connsiteY0" fmla="*/ 150116 h 1501157"/>
              <a:gd name="connsiteX1" fmla="*/ 150116 w 5477154"/>
              <a:gd name="connsiteY1" fmla="*/ 0 h 1501157"/>
              <a:gd name="connsiteX2" fmla="*/ 5327038 w 5477154"/>
              <a:gd name="connsiteY2" fmla="*/ 0 h 1501157"/>
              <a:gd name="connsiteX3" fmla="*/ 5477154 w 5477154"/>
              <a:gd name="connsiteY3" fmla="*/ 150116 h 1501157"/>
              <a:gd name="connsiteX4" fmla="*/ 5477154 w 5477154"/>
              <a:gd name="connsiteY4" fmla="*/ 1351041 h 1501157"/>
              <a:gd name="connsiteX5" fmla="*/ 5327038 w 5477154"/>
              <a:gd name="connsiteY5" fmla="*/ 1501157 h 1501157"/>
              <a:gd name="connsiteX6" fmla="*/ 150116 w 5477154"/>
              <a:gd name="connsiteY6" fmla="*/ 1501157 h 1501157"/>
              <a:gd name="connsiteX7" fmla="*/ 0 w 5477154"/>
              <a:gd name="connsiteY7" fmla="*/ 1351041 h 1501157"/>
              <a:gd name="connsiteX8" fmla="*/ 0 w 5477154"/>
              <a:gd name="connsiteY8" fmla="*/ 150116 h 1501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77154" h="1501157">
                <a:moveTo>
                  <a:pt x="0" y="150116"/>
                </a:moveTo>
                <a:cubicBezTo>
                  <a:pt x="0" y="67209"/>
                  <a:pt x="67209" y="0"/>
                  <a:pt x="150116" y="0"/>
                </a:cubicBezTo>
                <a:lnTo>
                  <a:pt x="5327038" y="0"/>
                </a:lnTo>
                <a:cubicBezTo>
                  <a:pt x="5409945" y="0"/>
                  <a:pt x="5477154" y="67209"/>
                  <a:pt x="5477154" y="150116"/>
                </a:cubicBezTo>
                <a:lnTo>
                  <a:pt x="5477154" y="1351041"/>
                </a:lnTo>
                <a:cubicBezTo>
                  <a:pt x="5477154" y="1433948"/>
                  <a:pt x="5409945" y="1501157"/>
                  <a:pt x="5327038" y="1501157"/>
                </a:cubicBezTo>
                <a:lnTo>
                  <a:pt x="150116" y="1501157"/>
                </a:lnTo>
                <a:cubicBezTo>
                  <a:pt x="67209" y="1501157"/>
                  <a:pt x="0" y="1433948"/>
                  <a:pt x="0" y="1351041"/>
                </a:cubicBezTo>
                <a:lnTo>
                  <a:pt x="0" y="150116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3027" tIns="143027" rIns="143027" bIns="143027" numCol="1" spcCol="1270" anchor="ctr" anchorCtr="0">
            <a:noAutofit/>
          </a:bodyPr>
          <a:lstStyle/>
          <a:p>
            <a:pPr marL="0" lvl="0" indent="0" algn="ctr" defTabSz="11557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2600" b="1" i="0" kern="1200" dirty="0"/>
              <a:t>With she/he/it, </a:t>
            </a:r>
          </a:p>
          <a:p>
            <a:pPr marL="0" lvl="0" indent="0" algn="ctr" defTabSz="1155700">
              <a:lnSpc>
                <a:spcPct val="5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2600" b="1" i="0" u="sng" kern="1200" dirty="0"/>
              <a:t>add an “-s” to the base verb</a:t>
            </a:r>
            <a:r>
              <a:rPr kumimoji="1" lang="en-US" sz="2600" b="1" i="0" kern="1200" dirty="0"/>
              <a:t>.</a:t>
            </a:r>
            <a:endParaRPr lang="en-US" sz="2600" b="1" kern="1200" dirty="0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5863A7D9-72C6-FB1E-BBFC-0643ABA98FF8}"/>
              </a:ext>
            </a:extLst>
          </p:cNvPr>
          <p:cNvSpPr/>
          <p:nvPr/>
        </p:nvSpPr>
        <p:spPr>
          <a:xfrm>
            <a:off x="353432" y="4231809"/>
            <a:ext cx="4222021" cy="127801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FFB4E7D3-5A98-ADDC-7AB4-E9141841FFC2}"/>
              </a:ext>
            </a:extLst>
          </p:cNvPr>
          <p:cNvSpPr/>
          <p:nvPr/>
        </p:nvSpPr>
        <p:spPr>
          <a:xfrm>
            <a:off x="577057" y="4444252"/>
            <a:ext cx="4222021" cy="1278016"/>
          </a:xfrm>
          <a:custGeom>
            <a:avLst/>
            <a:gdLst>
              <a:gd name="connsiteX0" fmla="*/ 0 w 4222021"/>
              <a:gd name="connsiteY0" fmla="*/ 127802 h 1278016"/>
              <a:gd name="connsiteX1" fmla="*/ 127802 w 4222021"/>
              <a:gd name="connsiteY1" fmla="*/ 0 h 1278016"/>
              <a:gd name="connsiteX2" fmla="*/ 4094219 w 4222021"/>
              <a:gd name="connsiteY2" fmla="*/ 0 h 1278016"/>
              <a:gd name="connsiteX3" fmla="*/ 4222021 w 4222021"/>
              <a:gd name="connsiteY3" fmla="*/ 127802 h 1278016"/>
              <a:gd name="connsiteX4" fmla="*/ 4222021 w 4222021"/>
              <a:gd name="connsiteY4" fmla="*/ 1150214 h 1278016"/>
              <a:gd name="connsiteX5" fmla="*/ 4094219 w 4222021"/>
              <a:gd name="connsiteY5" fmla="*/ 1278016 h 1278016"/>
              <a:gd name="connsiteX6" fmla="*/ 127802 w 4222021"/>
              <a:gd name="connsiteY6" fmla="*/ 1278016 h 1278016"/>
              <a:gd name="connsiteX7" fmla="*/ 0 w 4222021"/>
              <a:gd name="connsiteY7" fmla="*/ 1150214 h 1278016"/>
              <a:gd name="connsiteX8" fmla="*/ 0 w 4222021"/>
              <a:gd name="connsiteY8" fmla="*/ 127802 h 127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22021" h="1278016">
                <a:moveTo>
                  <a:pt x="0" y="127802"/>
                </a:moveTo>
                <a:cubicBezTo>
                  <a:pt x="0" y="57219"/>
                  <a:pt x="57219" y="0"/>
                  <a:pt x="127802" y="0"/>
                </a:cubicBezTo>
                <a:lnTo>
                  <a:pt x="4094219" y="0"/>
                </a:lnTo>
                <a:cubicBezTo>
                  <a:pt x="4164802" y="0"/>
                  <a:pt x="4222021" y="57219"/>
                  <a:pt x="4222021" y="127802"/>
                </a:cubicBezTo>
                <a:lnTo>
                  <a:pt x="4222021" y="1150214"/>
                </a:lnTo>
                <a:cubicBezTo>
                  <a:pt x="4222021" y="1220797"/>
                  <a:pt x="4164802" y="1278016"/>
                  <a:pt x="4094219" y="1278016"/>
                </a:cubicBezTo>
                <a:lnTo>
                  <a:pt x="127802" y="1278016"/>
                </a:lnTo>
                <a:cubicBezTo>
                  <a:pt x="57219" y="1278016"/>
                  <a:pt x="0" y="1220797"/>
                  <a:pt x="0" y="1150214"/>
                </a:cubicBezTo>
                <a:lnTo>
                  <a:pt x="0" y="12780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632" tIns="113632" rIns="113632" bIns="11363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2000" b="1" i="0" u="none" kern="1200" dirty="0">
                <a:solidFill>
                  <a:srgbClr val="FF0000"/>
                </a:solidFill>
              </a:rPr>
              <a:t>She</a:t>
            </a:r>
            <a:r>
              <a:rPr kumimoji="1" lang="en-US" sz="2000" b="0" i="0" kern="1200" dirty="0"/>
              <a:t> </a:t>
            </a:r>
            <a:r>
              <a:rPr kumimoji="1" lang="en-US" sz="2000" b="1" i="0" u="sng" kern="1200" dirty="0"/>
              <a:t>walk</a:t>
            </a:r>
            <a:r>
              <a:rPr kumimoji="1" lang="en-US" sz="2000" b="1" i="0" u="sng" kern="1200" dirty="0">
                <a:solidFill>
                  <a:srgbClr val="FF0000"/>
                </a:solidFill>
              </a:rPr>
              <a:t>s</a:t>
            </a:r>
            <a:r>
              <a:rPr kumimoji="1" lang="en-US" sz="2000" b="0" i="0" kern="1200" dirty="0"/>
              <a:t> to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kumimoji="1" lang="en-US" sz="2000" b="0" i="0" kern="1200" dirty="0"/>
              <a:t> every day.</a:t>
            </a:r>
            <a:endParaRPr lang="en-US" sz="2000" kern="1200" dirty="0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4AE01691-B8FA-B6AF-6F73-9653869BA4F0}"/>
              </a:ext>
            </a:extLst>
          </p:cNvPr>
          <p:cNvSpPr/>
          <p:nvPr/>
        </p:nvSpPr>
        <p:spPr>
          <a:xfrm>
            <a:off x="5022703" y="4231809"/>
            <a:ext cx="2257580" cy="127801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FCAB1A40-FC52-10C7-523E-D005C1FB778F}"/>
              </a:ext>
            </a:extLst>
          </p:cNvPr>
          <p:cNvSpPr/>
          <p:nvPr/>
        </p:nvSpPr>
        <p:spPr>
          <a:xfrm>
            <a:off x="5246328" y="4444252"/>
            <a:ext cx="2257580" cy="1278016"/>
          </a:xfrm>
          <a:custGeom>
            <a:avLst/>
            <a:gdLst>
              <a:gd name="connsiteX0" fmla="*/ 0 w 2257580"/>
              <a:gd name="connsiteY0" fmla="*/ 127802 h 1278016"/>
              <a:gd name="connsiteX1" fmla="*/ 127802 w 2257580"/>
              <a:gd name="connsiteY1" fmla="*/ 0 h 1278016"/>
              <a:gd name="connsiteX2" fmla="*/ 2129778 w 2257580"/>
              <a:gd name="connsiteY2" fmla="*/ 0 h 1278016"/>
              <a:gd name="connsiteX3" fmla="*/ 2257580 w 2257580"/>
              <a:gd name="connsiteY3" fmla="*/ 127802 h 1278016"/>
              <a:gd name="connsiteX4" fmla="*/ 2257580 w 2257580"/>
              <a:gd name="connsiteY4" fmla="*/ 1150214 h 1278016"/>
              <a:gd name="connsiteX5" fmla="*/ 2129778 w 2257580"/>
              <a:gd name="connsiteY5" fmla="*/ 1278016 h 1278016"/>
              <a:gd name="connsiteX6" fmla="*/ 127802 w 2257580"/>
              <a:gd name="connsiteY6" fmla="*/ 1278016 h 1278016"/>
              <a:gd name="connsiteX7" fmla="*/ 0 w 2257580"/>
              <a:gd name="connsiteY7" fmla="*/ 1150214 h 1278016"/>
              <a:gd name="connsiteX8" fmla="*/ 0 w 2257580"/>
              <a:gd name="connsiteY8" fmla="*/ 127802 h 127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57580" h="1278016">
                <a:moveTo>
                  <a:pt x="0" y="127802"/>
                </a:moveTo>
                <a:cubicBezTo>
                  <a:pt x="0" y="57219"/>
                  <a:pt x="57219" y="0"/>
                  <a:pt x="127802" y="0"/>
                </a:cubicBezTo>
                <a:lnTo>
                  <a:pt x="2129778" y="0"/>
                </a:lnTo>
                <a:cubicBezTo>
                  <a:pt x="2200361" y="0"/>
                  <a:pt x="2257580" y="57219"/>
                  <a:pt x="2257580" y="127802"/>
                </a:cubicBezTo>
                <a:lnTo>
                  <a:pt x="2257580" y="1150214"/>
                </a:lnTo>
                <a:cubicBezTo>
                  <a:pt x="2257580" y="1220797"/>
                  <a:pt x="2200361" y="1278016"/>
                  <a:pt x="2129778" y="1278016"/>
                </a:cubicBezTo>
                <a:lnTo>
                  <a:pt x="127802" y="1278016"/>
                </a:lnTo>
                <a:cubicBezTo>
                  <a:pt x="57219" y="1278016"/>
                  <a:pt x="0" y="1220797"/>
                  <a:pt x="0" y="1150214"/>
                </a:cubicBezTo>
                <a:lnTo>
                  <a:pt x="0" y="12780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632" tIns="113632" rIns="113632" bIns="11363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2000" b="1" i="0" u="none" kern="1200" dirty="0">
                <a:solidFill>
                  <a:srgbClr val="FF0000"/>
                </a:solidFill>
              </a:rPr>
              <a:t>He</a:t>
            </a:r>
            <a:r>
              <a:rPr kumimoji="1" lang="en-US" sz="2000" b="1" i="0" kern="1200" dirty="0"/>
              <a:t> </a:t>
            </a:r>
            <a:r>
              <a:rPr kumimoji="1" lang="en-US" sz="2000" b="1" i="0" u="sng" kern="1200" dirty="0"/>
              <a:t>like</a:t>
            </a:r>
            <a:r>
              <a:rPr kumimoji="1" lang="en-US" sz="2000" b="1" i="0" u="sng" kern="1200" dirty="0">
                <a:solidFill>
                  <a:srgbClr val="FF0000"/>
                </a:solidFill>
              </a:rPr>
              <a:t>s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dogs</a:t>
            </a:r>
            <a:r>
              <a:rPr kumimoji="1" lang="en-US" sz="2000" b="0" i="0" kern="1200" dirty="0"/>
              <a:t>.</a:t>
            </a:r>
            <a:endParaRPr lang="en-US" sz="2000" kern="1200" dirty="0"/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CF043C4E-A10F-088A-496B-0B130D6359D3}"/>
              </a:ext>
            </a:extLst>
          </p:cNvPr>
          <p:cNvSpPr/>
          <p:nvPr/>
        </p:nvSpPr>
        <p:spPr>
          <a:xfrm>
            <a:off x="7727533" y="4231809"/>
            <a:ext cx="3149313" cy="1278016"/>
          </a:xfrm>
          <a:prstGeom prst="roundRect">
            <a:avLst>
              <a:gd name="adj" fmla="val 1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C9858957-A597-69EE-8006-4DD23B7C5CEE}"/>
              </a:ext>
            </a:extLst>
          </p:cNvPr>
          <p:cNvSpPr/>
          <p:nvPr/>
        </p:nvSpPr>
        <p:spPr>
          <a:xfrm>
            <a:off x="7951158" y="4444252"/>
            <a:ext cx="3149313" cy="1278016"/>
          </a:xfrm>
          <a:custGeom>
            <a:avLst/>
            <a:gdLst>
              <a:gd name="connsiteX0" fmla="*/ 0 w 3149313"/>
              <a:gd name="connsiteY0" fmla="*/ 127802 h 1278016"/>
              <a:gd name="connsiteX1" fmla="*/ 127802 w 3149313"/>
              <a:gd name="connsiteY1" fmla="*/ 0 h 1278016"/>
              <a:gd name="connsiteX2" fmla="*/ 3021511 w 3149313"/>
              <a:gd name="connsiteY2" fmla="*/ 0 h 1278016"/>
              <a:gd name="connsiteX3" fmla="*/ 3149313 w 3149313"/>
              <a:gd name="connsiteY3" fmla="*/ 127802 h 1278016"/>
              <a:gd name="connsiteX4" fmla="*/ 3149313 w 3149313"/>
              <a:gd name="connsiteY4" fmla="*/ 1150214 h 1278016"/>
              <a:gd name="connsiteX5" fmla="*/ 3021511 w 3149313"/>
              <a:gd name="connsiteY5" fmla="*/ 1278016 h 1278016"/>
              <a:gd name="connsiteX6" fmla="*/ 127802 w 3149313"/>
              <a:gd name="connsiteY6" fmla="*/ 1278016 h 1278016"/>
              <a:gd name="connsiteX7" fmla="*/ 0 w 3149313"/>
              <a:gd name="connsiteY7" fmla="*/ 1150214 h 1278016"/>
              <a:gd name="connsiteX8" fmla="*/ 0 w 3149313"/>
              <a:gd name="connsiteY8" fmla="*/ 127802 h 127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49313" h="1278016">
                <a:moveTo>
                  <a:pt x="0" y="127802"/>
                </a:moveTo>
                <a:cubicBezTo>
                  <a:pt x="0" y="57219"/>
                  <a:pt x="57219" y="0"/>
                  <a:pt x="127802" y="0"/>
                </a:cubicBezTo>
                <a:lnTo>
                  <a:pt x="3021511" y="0"/>
                </a:lnTo>
                <a:cubicBezTo>
                  <a:pt x="3092094" y="0"/>
                  <a:pt x="3149313" y="57219"/>
                  <a:pt x="3149313" y="127802"/>
                </a:cubicBezTo>
                <a:lnTo>
                  <a:pt x="3149313" y="1150214"/>
                </a:lnTo>
                <a:cubicBezTo>
                  <a:pt x="3149313" y="1220797"/>
                  <a:pt x="3092094" y="1278016"/>
                  <a:pt x="3021511" y="1278016"/>
                </a:cubicBezTo>
                <a:lnTo>
                  <a:pt x="127802" y="1278016"/>
                </a:lnTo>
                <a:cubicBezTo>
                  <a:pt x="57219" y="1278016"/>
                  <a:pt x="0" y="1220797"/>
                  <a:pt x="0" y="1150214"/>
                </a:cubicBezTo>
                <a:lnTo>
                  <a:pt x="0" y="127802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632" tIns="113632" rIns="113632" bIns="113632" numCol="1" spcCol="1270" anchor="ctr" anchorCtr="0">
            <a:noAutofit/>
          </a:bodyPr>
          <a:lstStyle/>
          <a:p>
            <a:pPr marL="0" lvl="0" indent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2000" b="1" i="0" u="none" kern="1200" dirty="0">
                <a:solidFill>
                  <a:srgbClr val="FF0000"/>
                </a:solidFill>
              </a:rPr>
              <a:t>It</a:t>
            </a:r>
            <a:r>
              <a:rPr kumimoji="1" lang="en-US" sz="2000" b="1" i="0" kern="1200" dirty="0"/>
              <a:t> </a:t>
            </a:r>
            <a:r>
              <a:rPr kumimoji="1" lang="en-US" sz="2000" b="1" i="0" u="sng" kern="1200" dirty="0"/>
              <a:t>look</a:t>
            </a:r>
            <a:r>
              <a:rPr kumimoji="1" lang="en-US" sz="2000" b="1" i="0" u="sng" kern="1200" dirty="0">
                <a:solidFill>
                  <a:srgbClr val="FF0000"/>
                </a:solidFill>
              </a:rPr>
              <a:t>s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hot</a:t>
            </a:r>
            <a:r>
              <a:rPr kumimoji="1" lang="en-US" sz="2000" b="0" i="0" kern="1200" dirty="0"/>
              <a:t> out today.</a:t>
            </a:r>
            <a:endParaRPr lang="en-US" sz="2000" kern="1200" dirty="0"/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C27958EB-CDA0-EBF1-349D-4DE54F59A8E1}"/>
              </a:ext>
            </a:extLst>
          </p:cNvPr>
          <p:cNvSpPr txBox="1"/>
          <p:nvPr/>
        </p:nvSpPr>
        <p:spPr>
          <a:xfrm>
            <a:off x="565150" y="1790684"/>
            <a:ext cx="919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Note: no “-s” is used on negative sentences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7093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35" grpId="0" animBg="1"/>
      <p:bldP spid="40" grpId="0" animBg="1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CFF24C1-DA72-9277-7E57-70599052D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9198761" cy="1268984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How to create Present Simple?</a:t>
            </a:r>
            <a:endParaRPr kumimoji="1" lang="ja-JP" altLang="en-US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BECB2E5-DB93-FAB1-7CED-5CB093B28EB9}"/>
              </a:ext>
            </a:extLst>
          </p:cNvPr>
          <p:cNvSpPr/>
          <p:nvPr/>
        </p:nvSpPr>
        <p:spPr>
          <a:xfrm>
            <a:off x="565150" y="2162829"/>
            <a:ext cx="9198760" cy="599264"/>
          </a:xfrm>
          <a:prstGeom prst="roundRect">
            <a:avLst>
              <a:gd name="adj" fmla="val 1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正方形/長方形 6" descr="Closed Quotation Mark">
            <a:extLst>
              <a:ext uri="{FF2B5EF4-FFF2-40B4-BE49-F238E27FC236}">
                <a16:creationId xmlns:a16="http://schemas.microsoft.com/office/drawing/2014/main" id="{162FA348-F713-3C15-0D55-BA44A0F3D74F}"/>
              </a:ext>
            </a:extLst>
          </p:cNvPr>
          <p:cNvSpPr/>
          <p:nvPr/>
        </p:nvSpPr>
        <p:spPr>
          <a:xfrm>
            <a:off x="746427" y="2297663"/>
            <a:ext cx="329595" cy="329595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77566BAF-C87E-AEAD-15E5-EAC84CA202F7}"/>
              </a:ext>
            </a:extLst>
          </p:cNvPr>
          <p:cNvSpPr/>
          <p:nvPr/>
        </p:nvSpPr>
        <p:spPr>
          <a:xfrm>
            <a:off x="1257299" y="2162829"/>
            <a:ext cx="8506611" cy="599264"/>
          </a:xfrm>
          <a:custGeom>
            <a:avLst/>
            <a:gdLst>
              <a:gd name="connsiteX0" fmla="*/ 0 w 8506610"/>
              <a:gd name="connsiteY0" fmla="*/ 0 h 599264"/>
              <a:gd name="connsiteX1" fmla="*/ 8506610 w 8506610"/>
              <a:gd name="connsiteY1" fmla="*/ 0 h 599264"/>
              <a:gd name="connsiteX2" fmla="*/ 8506610 w 8506610"/>
              <a:gd name="connsiteY2" fmla="*/ 599264 h 599264"/>
              <a:gd name="connsiteX3" fmla="*/ 0 w 8506610"/>
              <a:gd name="connsiteY3" fmla="*/ 599264 h 599264"/>
              <a:gd name="connsiteX4" fmla="*/ 0 w 8506610"/>
              <a:gd name="connsiteY4" fmla="*/ 0 h 5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6610" h="599264">
                <a:moveTo>
                  <a:pt x="0" y="0"/>
                </a:moveTo>
                <a:lnTo>
                  <a:pt x="8506610" y="0"/>
                </a:lnTo>
                <a:lnTo>
                  <a:pt x="8506610" y="599264"/>
                </a:lnTo>
                <a:lnTo>
                  <a:pt x="0" y="599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22" tIns="63422" rIns="63422" bIns="63422" numCol="1" spcCol="1270" anchor="ctr" anchorCtr="0">
            <a:noAutofit/>
          </a:bodyPr>
          <a:lstStyle/>
          <a:p>
            <a:pPr marL="0" lvl="0" indent="0" algn="l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kern="1200" dirty="0">
                <a:solidFill>
                  <a:srgbClr val="FF0000"/>
                </a:solidFill>
              </a:rPr>
              <a:t>Subject (pronoun)</a:t>
            </a:r>
            <a:r>
              <a:rPr kumimoji="1" lang="en-US" sz="1800" b="1" kern="1200" dirty="0">
                <a:solidFill>
                  <a:schemeClr val="bg1"/>
                </a:solidFill>
              </a:rPr>
              <a:t> + </a:t>
            </a:r>
            <a:r>
              <a:rPr kumimoji="1" lang="en-US" sz="1800" b="1" kern="1200" dirty="0">
                <a:solidFill>
                  <a:schemeClr val="bg1"/>
                </a:solidFill>
                <a:highlight>
                  <a:srgbClr val="FFFF00"/>
                </a:highlight>
              </a:rPr>
              <a:t>do not</a:t>
            </a:r>
            <a:r>
              <a:rPr kumimoji="1" lang="en-US" sz="1800" b="1" kern="1200" dirty="0">
                <a:solidFill>
                  <a:schemeClr val="bg1"/>
                </a:solidFill>
              </a:rPr>
              <a:t> +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base form verb</a:t>
            </a:r>
            <a:r>
              <a:rPr kumimoji="1" lang="en-US" sz="1800" b="1" u="none" kern="1200" dirty="0">
                <a:solidFill>
                  <a:schemeClr val="bg1"/>
                </a:solidFill>
              </a:rPr>
              <a:t> + </a:t>
            </a:r>
            <a:r>
              <a:rPr kumimoji="1" lang="en-US" sz="1800" b="1" u="none" kern="1200" dirty="0">
                <a:solidFill>
                  <a:schemeClr val="accent1">
                    <a:lumMod val="75000"/>
                  </a:schemeClr>
                </a:solidFill>
              </a:rPr>
              <a:t>object/complement</a:t>
            </a:r>
            <a:endParaRPr lang="en-US" sz="1800" b="1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80AAED15-E3B2-7A44-DA31-810B31E22EFD}"/>
              </a:ext>
            </a:extLst>
          </p:cNvPr>
          <p:cNvSpPr/>
          <p:nvPr/>
        </p:nvSpPr>
        <p:spPr>
          <a:xfrm>
            <a:off x="565150" y="2911909"/>
            <a:ext cx="9198761" cy="599264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9" name="正方形/長方形 58" descr="ツール">
            <a:extLst>
              <a:ext uri="{FF2B5EF4-FFF2-40B4-BE49-F238E27FC236}">
                <a16:creationId xmlns:a16="http://schemas.microsoft.com/office/drawing/2014/main" id="{AC68DD6D-58E0-9227-FBF6-FF45908B9CFF}"/>
              </a:ext>
            </a:extLst>
          </p:cNvPr>
          <p:cNvSpPr/>
          <p:nvPr/>
        </p:nvSpPr>
        <p:spPr>
          <a:xfrm>
            <a:off x="746427" y="3046744"/>
            <a:ext cx="329595" cy="329595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53264453-0951-7102-36CE-0F0911C6EF3F}"/>
              </a:ext>
            </a:extLst>
          </p:cNvPr>
          <p:cNvSpPr/>
          <p:nvPr/>
        </p:nvSpPr>
        <p:spPr>
          <a:xfrm>
            <a:off x="1257300" y="2911909"/>
            <a:ext cx="8506610" cy="599264"/>
          </a:xfrm>
          <a:custGeom>
            <a:avLst/>
            <a:gdLst>
              <a:gd name="connsiteX0" fmla="*/ 0 w 8506610"/>
              <a:gd name="connsiteY0" fmla="*/ 0 h 599264"/>
              <a:gd name="connsiteX1" fmla="*/ 8506610 w 8506610"/>
              <a:gd name="connsiteY1" fmla="*/ 0 h 599264"/>
              <a:gd name="connsiteX2" fmla="*/ 8506610 w 8506610"/>
              <a:gd name="connsiteY2" fmla="*/ 599264 h 599264"/>
              <a:gd name="connsiteX3" fmla="*/ 0 w 8506610"/>
              <a:gd name="connsiteY3" fmla="*/ 599264 h 599264"/>
              <a:gd name="connsiteX4" fmla="*/ 0 w 8506610"/>
              <a:gd name="connsiteY4" fmla="*/ 0 h 5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6610" h="599264">
                <a:moveTo>
                  <a:pt x="0" y="0"/>
                </a:moveTo>
                <a:lnTo>
                  <a:pt x="8506610" y="0"/>
                </a:lnTo>
                <a:lnTo>
                  <a:pt x="8506610" y="599264"/>
                </a:lnTo>
                <a:lnTo>
                  <a:pt x="0" y="599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22" tIns="63422" rIns="63422" bIns="63422" numCol="1" spcCol="1270" anchor="ctr" anchorCtr="0">
            <a:noAutofit/>
          </a:bodyPr>
          <a:lstStyle/>
          <a:p>
            <a:pPr marL="0" lvl="0" indent="0" algn="l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kern="1200" dirty="0">
                <a:solidFill>
                  <a:srgbClr val="FF0000"/>
                </a:solidFill>
              </a:rPr>
              <a:t>I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do not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work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b="0" kern="1200" dirty="0">
                <a:solidFill>
                  <a:schemeClr val="bg1"/>
                </a:solidFill>
              </a:rPr>
              <a:t>as a</a:t>
            </a:r>
            <a:r>
              <a:rPr kumimoji="1" lang="en-US" sz="1800" b="1" kern="1200" dirty="0">
                <a:solidFill>
                  <a:schemeClr val="accent1">
                    <a:lumMod val="75000"/>
                  </a:schemeClr>
                </a:solidFill>
              </a:rPr>
              <a:t> mechanic</a:t>
            </a:r>
            <a:r>
              <a:rPr kumimoji="1" lang="en-US" sz="1800" kern="1200" dirty="0">
                <a:solidFill>
                  <a:schemeClr val="bg1"/>
                </a:solidFill>
              </a:rPr>
              <a:t>.</a:t>
            </a:r>
            <a:endParaRPr lang="en-US" sz="1800" kern="1200" dirty="0">
              <a:solidFill>
                <a:schemeClr val="bg1"/>
              </a:solidFill>
            </a:endParaRP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434056B7-A0BD-C909-FE90-2EF974EA439C}"/>
              </a:ext>
            </a:extLst>
          </p:cNvPr>
          <p:cNvSpPr/>
          <p:nvPr/>
        </p:nvSpPr>
        <p:spPr>
          <a:xfrm>
            <a:off x="565150" y="3660989"/>
            <a:ext cx="9198761" cy="599264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2" name="正方形/長方形 61" descr="校舎">
            <a:extLst>
              <a:ext uri="{FF2B5EF4-FFF2-40B4-BE49-F238E27FC236}">
                <a16:creationId xmlns:a16="http://schemas.microsoft.com/office/drawing/2014/main" id="{7059CEFF-4F4E-A90E-1C44-2A03CA429731}"/>
              </a:ext>
            </a:extLst>
          </p:cNvPr>
          <p:cNvSpPr/>
          <p:nvPr/>
        </p:nvSpPr>
        <p:spPr>
          <a:xfrm>
            <a:off x="746427" y="3795824"/>
            <a:ext cx="329595" cy="329595"/>
          </a:xfrm>
          <a:prstGeom prst="rect">
            <a:avLst/>
          </a:prstGeom>
          <a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D1870B8B-5009-47BA-89C2-5479DD68CC0B}"/>
              </a:ext>
            </a:extLst>
          </p:cNvPr>
          <p:cNvSpPr/>
          <p:nvPr/>
        </p:nvSpPr>
        <p:spPr>
          <a:xfrm>
            <a:off x="1257300" y="3660989"/>
            <a:ext cx="8506610" cy="599264"/>
          </a:xfrm>
          <a:custGeom>
            <a:avLst/>
            <a:gdLst>
              <a:gd name="connsiteX0" fmla="*/ 0 w 8506610"/>
              <a:gd name="connsiteY0" fmla="*/ 0 h 599264"/>
              <a:gd name="connsiteX1" fmla="*/ 8506610 w 8506610"/>
              <a:gd name="connsiteY1" fmla="*/ 0 h 599264"/>
              <a:gd name="connsiteX2" fmla="*/ 8506610 w 8506610"/>
              <a:gd name="connsiteY2" fmla="*/ 599264 h 599264"/>
              <a:gd name="connsiteX3" fmla="*/ 0 w 8506610"/>
              <a:gd name="connsiteY3" fmla="*/ 599264 h 599264"/>
              <a:gd name="connsiteX4" fmla="*/ 0 w 8506610"/>
              <a:gd name="connsiteY4" fmla="*/ 0 h 5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6610" h="599264">
                <a:moveTo>
                  <a:pt x="0" y="0"/>
                </a:moveTo>
                <a:lnTo>
                  <a:pt x="8506610" y="0"/>
                </a:lnTo>
                <a:lnTo>
                  <a:pt x="8506610" y="599264"/>
                </a:lnTo>
                <a:lnTo>
                  <a:pt x="0" y="599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22" tIns="63422" rIns="63422" bIns="63422" numCol="1" spcCol="1270" anchor="ctr" anchorCtr="0">
            <a:noAutofit/>
          </a:bodyPr>
          <a:lstStyle/>
          <a:p>
            <a:pPr marL="0" lvl="0" indent="0" algn="l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kern="1200" dirty="0">
                <a:solidFill>
                  <a:srgbClr val="FF0000"/>
                </a:solidFill>
              </a:rPr>
              <a:t>She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kern="1200" dirty="0">
                <a:solidFill>
                  <a:schemeClr val="bg1"/>
                </a:solidFill>
                <a:highlight>
                  <a:srgbClr val="FFFF00"/>
                </a:highlight>
              </a:rPr>
              <a:t>does not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leave</a:t>
            </a:r>
            <a:r>
              <a:rPr kumimoji="1" lang="en-US" sz="1800" kern="1200" dirty="0">
                <a:solidFill>
                  <a:schemeClr val="bg1"/>
                </a:solidFill>
                <a:highlight>
                  <a:srgbClr val="FFFF00"/>
                </a:highlight>
              </a:rPr>
              <a:t> 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b="1" kern="1200" dirty="0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kumimoji="1" lang="en-US" sz="1800" kern="1200" dirty="0">
                <a:solidFill>
                  <a:schemeClr val="bg1"/>
                </a:solidFill>
              </a:rPr>
              <a:t> at 6:00pm.</a:t>
            </a:r>
            <a:endParaRPr lang="en-US" sz="1800" kern="1200" dirty="0">
              <a:solidFill>
                <a:schemeClr val="bg1"/>
              </a:solidFill>
            </a:endParaRP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F9C7F898-C2A3-0866-D37A-80F31A4CEDEC}"/>
              </a:ext>
            </a:extLst>
          </p:cNvPr>
          <p:cNvSpPr/>
          <p:nvPr/>
        </p:nvSpPr>
        <p:spPr>
          <a:xfrm>
            <a:off x="565150" y="4410070"/>
            <a:ext cx="9198761" cy="599264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5" name="正方形/長方形 64" descr="ピザ">
            <a:extLst>
              <a:ext uri="{FF2B5EF4-FFF2-40B4-BE49-F238E27FC236}">
                <a16:creationId xmlns:a16="http://schemas.microsoft.com/office/drawing/2014/main" id="{E9D2C1B8-9184-EAAA-DAF1-E4F9F695ECF9}"/>
              </a:ext>
            </a:extLst>
          </p:cNvPr>
          <p:cNvSpPr/>
          <p:nvPr/>
        </p:nvSpPr>
        <p:spPr>
          <a:xfrm>
            <a:off x="746427" y="4544904"/>
            <a:ext cx="329595" cy="329595"/>
          </a:xfrm>
          <a:prstGeom prst="rect">
            <a:avLst/>
          </a:prstGeom>
          <a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6" name="フリーフォーム: 図形 65">
            <a:extLst>
              <a:ext uri="{FF2B5EF4-FFF2-40B4-BE49-F238E27FC236}">
                <a16:creationId xmlns:a16="http://schemas.microsoft.com/office/drawing/2014/main" id="{3C872124-C480-6F87-FD94-ED66D303D5B1}"/>
              </a:ext>
            </a:extLst>
          </p:cNvPr>
          <p:cNvSpPr/>
          <p:nvPr/>
        </p:nvSpPr>
        <p:spPr>
          <a:xfrm>
            <a:off x="1257300" y="4410070"/>
            <a:ext cx="8506610" cy="599264"/>
          </a:xfrm>
          <a:custGeom>
            <a:avLst/>
            <a:gdLst>
              <a:gd name="connsiteX0" fmla="*/ 0 w 8506610"/>
              <a:gd name="connsiteY0" fmla="*/ 0 h 599264"/>
              <a:gd name="connsiteX1" fmla="*/ 8506610 w 8506610"/>
              <a:gd name="connsiteY1" fmla="*/ 0 h 599264"/>
              <a:gd name="connsiteX2" fmla="*/ 8506610 w 8506610"/>
              <a:gd name="connsiteY2" fmla="*/ 599264 h 599264"/>
              <a:gd name="connsiteX3" fmla="*/ 0 w 8506610"/>
              <a:gd name="connsiteY3" fmla="*/ 599264 h 599264"/>
              <a:gd name="connsiteX4" fmla="*/ 0 w 8506610"/>
              <a:gd name="connsiteY4" fmla="*/ 0 h 5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6610" h="599264">
                <a:moveTo>
                  <a:pt x="0" y="0"/>
                </a:moveTo>
                <a:lnTo>
                  <a:pt x="8506610" y="0"/>
                </a:lnTo>
                <a:lnTo>
                  <a:pt x="8506610" y="599264"/>
                </a:lnTo>
                <a:lnTo>
                  <a:pt x="0" y="599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22" tIns="63422" rIns="63422" bIns="63422" numCol="1" spcCol="1270" anchor="ctr" anchorCtr="0">
            <a:noAutofit/>
          </a:bodyPr>
          <a:lstStyle/>
          <a:p>
            <a:pPr marL="0" lvl="0" indent="0" algn="l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kern="1200" dirty="0">
                <a:solidFill>
                  <a:srgbClr val="FF0000"/>
                </a:solidFill>
              </a:rPr>
              <a:t>You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do not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eat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b="1" kern="1200" dirty="0">
                <a:solidFill>
                  <a:schemeClr val="accent1">
                    <a:lumMod val="75000"/>
                  </a:schemeClr>
                </a:solidFill>
              </a:rPr>
              <a:t>pizza</a:t>
            </a:r>
            <a:r>
              <a:rPr kumimoji="1" lang="en-US" sz="1800" kern="1200" dirty="0">
                <a:solidFill>
                  <a:schemeClr val="bg1"/>
                </a:solidFill>
              </a:rPr>
              <a:t> often.</a:t>
            </a:r>
            <a:endParaRPr lang="en-US" sz="1800" kern="1200" dirty="0">
              <a:solidFill>
                <a:schemeClr val="bg1"/>
              </a:solidFill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E0D144D3-C824-5D64-97B6-CE9D11DB185E}"/>
              </a:ext>
            </a:extLst>
          </p:cNvPr>
          <p:cNvSpPr/>
          <p:nvPr/>
        </p:nvSpPr>
        <p:spPr>
          <a:xfrm>
            <a:off x="565150" y="5159150"/>
            <a:ext cx="9198761" cy="599264"/>
          </a:xfrm>
          <a:prstGeom prst="roundRect">
            <a:avLst>
              <a:gd name="adj" fmla="val 10000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8" name="正方形/長方形 67" descr="本">
            <a:extLst>
              <a:ext uri="{FF2B5EF4-FFF2-40B4-BE49-F238E27FC236}">
                <a16:creationId xmlns:a16="http://schemas.microsoft.com/office/drawing/2014/main" id="{BA9ADBC1-EF00-2939-52B6-90D792928F7D}"/>
              </a:ext>
            </a:extLst>
          </p:cNvPr>
          <p:cNvSpPr/>
          <p:nvPr/>
        </p:nvSpPr>
        <p:spPr>
          <a:xfrm>
            <a:off x="746427" y="5293984"/>
            <a:ext cx="329595" cy="329595"/>
          </a:xfrm>
          <a:prstGeom prst="rect">
            <a:avLst/>
          </a:prstGeom>
          <a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9" name="フリーフォーム: 図形 68">
            <a:extLst>
              <a:ext uri="{FF2B5EF4-FFF2-40B4-BE49-F238E27FC236}">
                <a16:creationId xmlns:a16="http://schemas.microsoft.com/office/drawing/2014/main" id="{A489A6E1-5519-B3AB-0279-692A743AC696}"/>
              </a:ext>
            </a:extLst>
          </p:cNvPr>
          <p:cNvSpPr/>
          <p:nvPr/>
        </p:nvSpPr>
        <p:spPr>
          <a:xfrm>
            <a:off x="1257300" y="5159150"/>
            <a:ext cx="8506610" cy="599264"/>
          </a:xfrm>
          <a:custGeom>
            <a:avLst/>
            <a:gdLst>
              <a:gd name="connsiteX0" fmla="*/ 0 w 8506610"/>
              <a:gd name="connsiteY0" fmla="*/ 0 h 599264"/>
              <a:gd name="connsiteX1" fmla="*/ 8506610 w 8506610"/>
              <a:gd name="connsiteY1" fmla="*/ 0 h 599264"/>
              <a:gd name="connsiteX2" fmla="*/ 8506610 w 8506610"/>
              <a:gd name="connsiteY2" fmla="*/ 599264 h 599264"/>
              <a:gd name="connsiteX3" fmla="*/ 0 w 8506610"/>
              <a:gd name="connsiteY3" fmla="*/ 599264 h 599264"/>
              <a:gd name="connsiteX4" fmla="*/ 0 w 8506610"/>
              <a:gd name="connsiteY4" fmla="*/ 0 h 599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06610" h="599264">
                <a:moveTo>
                  <a:pt x="0" y="0"/>
                </a:moveTo>
                <a:lnTo>
                  <a:pt x="8506610" y="0"/>
                </a:lnTo>
                <a:lnTo>
                  <a:pt x="8506610" y="599264"/>
                </a:lnTo>
                <a:lnTo>
                  <a:pt x="0" y="59926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3422" tIns="63422" rIns="63422" bIns="63422" numCol="1" spcCol="1270" anchor="ctr" anchorCtr="0">
            <a:noAutofit/>
          </a:bodyPr>
          <a:lstStyle/>
          <a:p>
            <a:pPr marL="0" lvl="0" indent="0" algn="l" defTabSz="80010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kern="1200" dirty="0">
                <a:solidFill>
                  <a:srgbClr val="FF0000"/>
                </a:solidFill>
              </a:rPr>
              <a:t>They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kern="1200" dirty="0">
                <a:solidFill>
                  <a:schemeClr val="bg1"/>
                </a:solidFill>
                <a:highlight>
                  <a:srgbClr val="FFFF00"/>
                </a:highlight>
              </a:rPr>
              <a:t>do not</a:t>
            </a:r>
            <a:r>
              <a:rPr kumimoji="1" lang="en-US" sz="1800" kern="1200" dirty="0">
                <a:solidFill>
                  <a:schemeClr val="bg1"/>
                </a:solidFill>
              </a:rPr>
              <a:t> </a:t>
            </a:r>
            <a:r>
              <a:rPr kumimoji="1" lang="en-US" sz="1800" b="1" u="sng" kern="1200" dirty="0">
                <a:solidFill>
                  <a:schemeClr val="bg1"/>
                </a:solidFill>
              </a:rPr>
              <a:t>study</a:t>
            </a:r>
            <a:r>
              <a:rPr kumimoji="1" lang="en-US" sz="1800" kern="1200" dirty="0">
                <a:solidFill>
                  <a:schemeClr val="bg1"/>
                </a:solidFill>
              </a:rPr>
              <a:t> before </a:t>
            </a:r>
            <a:r>
              <a:rPr kumimoji="1" lang="en-US" sz="1800" b="1" kern="1200" dirty="0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kumimoji="1" lang="en-US" sz="1800" kern="1200" dirty="0">
                <a:solidFill>
                  <a:schemeClr val="bg1"/>
                </a:solidFill>
              </a:rPr>
              <a:t>.</a:t>
            </a:r>
            <a:endParaRPr lang="en-US" sz="1800" kern="1200" dirty="0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927D2C-C486-F740-897D-704CD65E9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919876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28">
              <a:extLst>
                <a:ext uri="{FF2B5EF4-FFF2-40B4-BE49-F238E27FC236}">
                  <a16:creationId xmlns:a16="http://schemas.microsoft.com/office/drawing/2014/main" id="{B1AC917F-33CC-BD41-BD3D-389CDADA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5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AC9923-8D44-DD1D-31AC-1FB5AB56897F}"/>
              </a:ext>
            </a:extLst>
          </p:cNvPr>
          <p:cNvSpPr txBox="1"/>
          <p:nvPr/>
        </p:nvSpPr>
        <p:spPr>
          <a:xfrm>
            <a:off x="565150" y="1790684"/>
            <a:ext cx="919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/>
              <a:t>主語（代名詞）</a:t>
            </a:r>
            <a:r>
              <a:rPr kumimoji="1" lang="en-US" altLang="ja-JP" b="1" dirty="0"/>
              <a:t>                         </a:t>
            </a:r>
            <a:r>
              <a:rPr lang="ja-JP" altLang="en-US" b="1" dirty="0"/>
              <a:t>動詞</a:t>
            </a:r>
            <a:r>
              <a:rPr kumimoji="1" lang="en-US" altLang="ja-JP" b="1" dirty="0"/>
              <a:t>                                    </a:t>
            </a:r>
            <a:r>
              <a:rPr kumimoji="1" lang="ja-JP" altLang="en-US" b="1" dirty="0"/>
              <a:t>目的語・補語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59725C-C171-475F-CD27-420B94B6ED4A}"/>
              </a:ext>
            </a:extLst>
          </p:cNvPr>
          <p:cNvSpPr txBox="1"/>
          <p:nvPr/>
        </p:nvSpPr>
        <p:spPr>
          <a:xfrm>
            <a:off x="3949145" y="289746"/>
            <a:ext cx="1876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b="1" dirty="0">
                <a:latin typeface="見出し"/>
              </a:rPr>
              <a:t>Negative</a:t>
            </a:r>
            <a:endParaRPr kumimoji="1" lang="ja-JP" altLang="en-US" sz="3600" b="1" dirty="0">
              <a:latin typeface="見出し"/>
            </a:endParaRPr>
          </a:p>
        </p:txBody>
      </p:sp>
      <p:sp>
        <p:nvSpPr>
          <p:cNvPr id="4" name="フレーム (半分) 3">
            <a:extLst>
              <a:ext uri="{FF2B5EF4-FFF2-40B4-BE49-F238E27FC236}">
                <a16:creationId xmlns:a16="http://schemas.microsoft.com/office/drawing/2014/main" id="{65963E27-39DD-8C4B-58F5-AC374F5595D6}"/>
              </a:ext>
            </a:extLst>
          </p:cNvPr>
          <p:cNvSpPr/>
          <p:nvPr/>
        </p:nvSpPr>
        <p:spPr>
          <a:xfrm rot="13362987">
            <a:off x="4540383" y="626126"/>
            <a:ext cx="402967" cy="409610"/>
          </a:xfrm>
          <a:prstGeom prst="halfFrame">
            <a:avLst>
              <a:gd name="adj1" fmla="val 14795"/>
              <a:gd name="adj2" fmla="val 1561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4638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0" grpId="0"/>
      <p:bldP spid="63" grpId="0"/>
      <p:bldP spid="66" grpId="0"/>
      <p:bldP spid="69" grpId="0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739CCDD-2871-1B1D-4ABC-D44426C5E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9198761" cy="1268984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When to use Present Simple?</a:t>
            </a:r>
            <a:endParaRPr kumimoji="1" lang="ja-JP" altLang="en-US" dirty="0"/>
          </a:p>
        </p:txBody>
      </p:sp>
      <p:sp>
        <p:nvSpPr>
          <p:cNvPr id="5" name="直線コネクタ 4">
            <a:extLst>
              <a:ext uri="{FF2B5EF4-FFF2-40B4-BE49-F238E27FC236}">
                <a16:creationId xmlns:a16="http://schemas.microsoft.com/office/drawing/2014/main" id="{70E14059-A28E-0027-8057-DE5BB75B533B}"/>
              </a:ext>
            </a:extLst>
          </p:cNvPr>
          <p:cNvSpPr/>
          <p:nvPr/>
        </p:nvSpPr>
        <p:spPr>
          <a:xfrm>
            <a:off x="565150" y="2160016"/>
            <a:ext cx="9198761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98164B05-558B-8D21-3590-C9F61DD009D0}"/>
              </a:ext>
            </a:extLst>
          </p:cNvPr>
          <p:cNvSpPr/>
          <p:nvPr/>
        </p:nvSpPr>
        <p:spPr>
          <a:xfrm>
            <a:off x="565150" y="2160016"/>
            <a:ext cx="1839752" cy="3601212"/>
          </a:xfrm>
          <a:custGeom>
            <a:avLst/>
            <a:gdLst>
              <a:gd name="connsiteX0" fmla="*/ 0 w 1839752"/>
              <a:gd name="connsiteY0" fmla="*/ 0 h 3601212"/>
              <a:gd name="connsiteX1" fmla="*/ 1839752 w 1839752"/>
              <a:gd name="connsiteY1" fmla="*/ 0 h 3601212"/>
              <a:gd name="connsiteX2" fmla="*/ 1839752 w 1839752"/>
              <a:gd name="connsiteY2" fmla="*/ 3601212 h 3601212"/>
              <a:gd name="connsiteX3" fmla="*/ 0 w 1839752"/>
              <a:gd name="connsiteY3" fmla="*/ 3601212 h 3601212"/>
              <a:gd name="connsiteX4" fmla="*/ 0 w 1839752"/>
              <a:gd name="connsiteY4" fmla="*/ 0 h 360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9752" h="3601212">
                <a:moveTo>
                  <a:pt x="0" y="0"/>
                </a:moveTo>
                <a:lnTo>
                  <a:pt x="1839752" y="0"/>
                </a:lnTo>
                <a:lnTo>
                  <a:pt x="1839752" y="3601212"/>
                </a:lnTo>
                <a:lnTo>
                  <a:pt x="0" y="360121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87630" tIns="87630" rIns="87630" bIns="87630" numCol="1" spcCol="1270" anchor="t" anchorCtr="0">
            <a:noAutofit/>
          </a:bodyPr>
          <a:lstStyle/>
          <a:p>
            <a:pPr marL="0" lvl="0" indent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2300" b="1" i="0" kern="1200" dirty="0">
                <a:solidFill>
                  <a:schemeClr val="accent1">
                    <a:lumMod val="75000"/>
                  </a:schemeClr>
                </a:solidFill>
              </a:rPr>
              <a:t>Look for keywords!</a:t>
            </a:r>
          </a:p>
          <a:p>
            <a:pPr marL="0" lvl="0" indent="0" algn="l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600" b="0" kern="1200" dirty="0">
                <a:solidFill>
                  <a:schemeClr val="tx1"/>
                </a:solidFill>
              </a:rPr>
              <a:t>Is the meaning similar?</a:t>
            </a:r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294A4F11-293D-3BA8-CE4A-37F179989AA2}"/>
              </a:ext>
            </a:extLst>
          </p:cNvPr>
          <p:cNvSpPr/>
          <p:nvPr/>
        </p:nvSpPr>
        <p:spPr>
          <a:xfrm>
            <a:off x="2542883" y="2188370"/>
            <a:ext cx="7221027" cy="567085"/>
          </a:xfrm>
          <a:custGeom>
            <a:avLst/>
            <a:gdLst>
              <a:gd name="connsiteX0" fmla="*/ 0 w 7221027"/>
              <a:gd name="connsiteY0" fmla="*/ 0 h 567085"/>
              <a:gd name="connsiteX1" fmla="*/ 7221027 w 7221027"/>
              <a:gd name="connsiteY1" fmla="*/ 0 h 567085"/>
              <a:gd name="connsiteX2" fmla="*/ 7221027 w 7221027"/>
              <a:gd name="connsiteY2" fmla="*/ 567085 h 567085"/>
              <a:gd name="connsiteX3" fmla="*/ 0 w 7221027"/>
              <a:gd name="connsiteY3" fmla="*/ 567085 h 567085"/>
              <a:gd name="connsiteX4" fmla="*/ 0 w 7221027"/>
              <a:gd name="connsiteY4" fmla="*/ 0 h 56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1027" h="567085">
                <a:moveTo>
                  <a:pt x="0" y="0"/>
                </a:moveTo>
                <a:lnTo>
                  <a:pt x="7221027" y="0"/>
                </a:lnTo>
                <a:lnTo>
                  <a:pt x="7221027" y="567085"/>
                </a:lnTo>
                <a:lnTo>
                  <a:pt x="0" y="5670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i="0" kern="1200" dirty="0"/>
              <a:t>Always				</a:t>
            </a:r>
            <a:r>
              <a:rPr kumimoji="1" lang="ja-JP" altLang="en-US" sz="1800" b="1" i="0" kern="1200" dirty="0"/>
              <a:t>常に</a:t>
            </a:r>
            <a:endParaRPr lang="en-US" sz="1800" b="1" kern="1200" dirty="0"/>
          </a:p>
        </p:txBody>
      </p:sp>
      <p:sp>
        <p:nvSpPr>
          <p:cNvPr id="9" name="直線コネクタ 8">
            <a:extLst>
              <a:ext uri="{FF2B5EF4-FFF2-40B4-BE49-F238E27FC236}">
                <a16:creationId xmlns:a16="http://schemas.microsoft.com/office/drawing/2014/main" id="{5C37395A-1058-AA15-C4F6-9919E05A4A75}"/>
              </a:ext>
            </a:extLst>
          </p:cNvPr>
          <p:cNvSpPr/>
          <p:nvPr/>
        </p:nvSpPr>
        <p:spPr>
          <a:xfrm>
            <a:off x="2404902" y="2755455"/>
            <a:ext cx="7359008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BA871242-3FDB-8383-815C-7C7637B7B4A5}"/>
              </a:ext>
            </a:extLst>
          </p:cNvPr>
          <p:cNvSpPr/>
          <p:nvPr/>
        </p:nvSpPr>
        <p:spPr>
          <a:xfrm>
            <a:off x="2542883" y="2783809"/>
            <a:ext cx="7221027" cy="567085"/>
          </a:xfrm>
          <a:custGeom>
            <a:avLst/>
            <a:gdLst>
              <a:gd name="connsiteX0" fmla="*/ 0 w 7221027"/>
              <a:gd name="connsiteY0" fmla="*/ 0 h 567085"/>
              <a:gd name="connsiteX1" fmla="*/ 7221027 w 7221027"/>
              <a:gd name="connsiteY1" fmla="*/ 0 h 567085"/>
              <a:gd name="connsiteX2" fmla="*/ 7221027 w 7221027"/>
              <a:gd name="connsiteY2" fmla="*/ 567085 h 567085"/>
              <a:gd name="connsiteX3" fmla="*/ 0 w 7221027"/>
              <a:gd name="connsiteY3" fmla="*/ 567085 h 567085"/>
              <a:gd name="connsiteX4" fmla="*/ 0 w 7221027"/>
              <a:gd name="connsiteY4" fmla="*/ 0 h 56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1027" h="567085">
                <a:moveTo>
                  <a:pt x="0" y="0"/>
                </a:moveTo>
                <a:lnTo>
                  <a:pt x="7221027" y="0"/>
                </a:lnTo>
                <a:lnTo>
                  <a:pt x="7221027" y="567085"/>
                </a:lnTo>
                <a:lnTo>
                  <a:pt x="0" y="5670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i="0" kern="1200" dirty="0"/>
              <a:t>Every [time]				</a:t>
            </a:r>
            <a:r>
              <a:rPr kumimoji="1" lang="ja-JP" altLang="en-US" sz="1800" b="1" i="0" kern="1200" dirty="0"/>
              <a:t>毎［回］</a:t>
            </a:r>
            <a:endParaRPr lang="en-US" sz="1800" b="1" kern="1200" dirty="0"/>
          </a:p>
        </p:txBody>
      </p:sp>
      <p:sp>
        <p:nvSpPr>
          <p:cNvPr id="20" name="直線コネクタ 19">
            <a:extLst>
              <a:ext uri="{FF2B5EF4-FFF2-40B4-BE49-F238E27FC236}">
                <a16:creationId xmlns:a16="http://schemas.microsoft.com/office/drawing/2014/main" id="{5BFDFFB4-2C25-7C47-9300-0B3B989B7EFA}"/>
              </a:ext>
            </a:extLst>
          </p:cNvPr>
          <p:cNvSpPr/>
          <p:nvPr/>
        </p:nvSpPr>
        <p:spPr>
          <a:xfrm>
            <a:off x="2404902" y="3350895"/>
            <a:ext cx="7359008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7F9A43E1-1D36-D8C2-A0A2-624D13FD1742}"/>
              </a:ext>
            </a:extLst>
          </p:cNvPr>
          <p:cNvSpPr/>
          <p:nvPr/>
        </p:nvSpPr>
        <p:spPr>
          <a:xfrm>
            <a:off x="2542883" y="3379249"/>
            <a:ext cx="7221027" cy="567085"/>
          </a:xfrm>
          <a:custGeom>
            <a:avLst/>
            <a:gdLst>
              <a:gd name="connsiteX0" fmla="*/ 0 w 7221027"/>
              <a:gd name="connsiteY0" fmla="*/ 0 h 567085"/>
              <a:gd name="connsiteX1" fmla="*/ 7221027 w 7221027"/>
              <a:gd name="connsiteY1" fmla="*/ 0 h 567085"/>
              <a:gd name="connsiteX2" fmla="*/ 7221027 w 7221027"/>
              <a:gd name="connsiteY2" fmla="*/ 567085 h 567085"/>
              <a:gd name="connsiteX3" fmla="*/ 0 w 7221027"/>
              <a:gd name="connsiteY3" fmla="*/ 567085 h 567085"/>
              <a:gd name="connsiteX4" fmla="*/ 0 w 7221027"/>
              <a:gd name="connsiteY4" fmla="*/ 0 h 56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1027" h="567085">
                <a:moveTo>
                  <a:pt x="0" y="0"/>
                </a:moveTo>
                <a:lnTo>
                  <a:pt x="7221027" y="0"/>
                </a:lnTo>
                <a:lnTo>
                  <a:pt x="7221027" y="567085"/>
                </a:lnTo>
                <a:lnTo>
                  <a:pt x="0" y="5670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altLang="ja-JP" sz="1800" b="1" i="0" kern="1200" dirty="0"/>
              <a:t>Usually</a:t>
            </a:r>
            <a:r>
              <a:rPr kumimoji="1" lang="en-US" sz="1800" b="1" i="0" kern="1200" dirty="0"/>
              <a:t>				</a:t>
            </a:r>
            <a:r>
              <a:rPr kumimoji="1" lang="ja-JP" altLang="en-US" sz="1800" b="1" i="0" kern="1200" dirty="0"/>
              <a:t>普段</a:t>
            </a:r>
            <a:endParaRPr lang="en-US" sz="1800" b="1" kern="1200" dirty="0"/>
          </a:p>
        </p:txBody>
      </p:sp>
      <p:sp>
        <p:nvSpPr>
          <p:cNvPr id="23" name="直線コネクタ 22">
            <a:extLst>
              <a:ext uri="{FF2B5EF4-FFF2-40B4-BE49-F238E27FC236}">
                <a16:creationId xmlns:a16="http://schemas.microsoft.com/office/drawing/2014/main" id="{C2EFC328-3910-386D-64A2-4CE53E14D54A}"/>
              </a:ext>
            </a:extLst>
          </p:cNvPr>
          <p:cNvSpPr/>
          <p:nvPr/>
        </p:nvSpPr>
        <p:spPr>
          <a:xfrm>
            <a:off x="2404902" y="3946334"/>
            <a:ext cx="7359008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31B0AA9B-5DA3-39D3-8473-EA2C751B6C85}"/>
              </a:ext>
            </a:extLst>
          </p:cNvPr>
          <p:cNvSpPr/>
          <p:nvPr/>
        </p:nvSpPr>
        <p:spPr>
          <a:xfrm>
            <a:off x="2542883" y="3974689"/>
            <a:ext cx="7221027" cy="567085"/>
          </a:xfrm>
          <a:custGeom>
            <a:avLst/>
            <a:gdLst>
              <a:gd name="connsiteX0" fmla="*/ 0 w 7221027"/>
              <a:gd name="connsiteY0" fmla="*/ 0 h 567085"/>
              <a:gd name="connsiteX1" fmla="*/ 7221027 w 7221027"/>
              <a:gd name="connsiteY1" fmla="*/ 0 h 567085"/>
              <a:gd name="connsiteX2" fmla="*/ 7221027 w 7221027"/>
              <a:gd name="connsiteY2" fmla="*/ 567085 h 567085"/>
              <a:gd name="connsiteX3" fmla="*/ 0 w 7221027"/>
              <a:gd name="connsiteY3" fmla="*/ 567085 h 567085"/>
              <a:gd name="connsiteX4" fmla="*/ 0 w 7221027"/>
              <a:gd name="connsiteY4" fmla="*/ 0 h 56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1027" h="567085">
                <a:moveTo>
                  <a:pt x="0" y="0"/>
                </a:moveTo>
                <a:lnTo>
                  <a:pt x="7221027" y="0"/>
                </a:lnTo>
                <a:lnTo>
                  <a:pt x="7221027" y="567085"/>
                </a:lnTo>
                <a:lnTo>
                  <a:pt x="0" y="5670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i="0" kern="1200" dirty="0"/>
              <a:t>Often					</a:t>
            </a:r>
            <a:r>
              <a:rPr kumimoji="1" lang="ja-JP" altLang="en-US" sz="1800" b="1" i="0" kern="1200" dirty="0"/>
              <a:t>しばしば</a:t>
            </a:r>
            <a:endParaRPr lang="en-US" sz="1800" b="1" kern="1200" dirty="0"/>
          </a:p>
        </p:txBody>
      </p:sp>
      <p:sp>
        <p:nvSpPr>
          <p:cNvPr id="25" name="直線コネクタ 24">
            <a:extLst>
              <a:ext uri="{FF2B5EF4-FFF2-40B4-BE49-F238E27FC236}">
                <a16:creationId xmlns:a16="http://schemas.microsoft.com/office/drawing/2014/main" id="{469B6EA2-592D-6459-EAFD-7091F724A85D}"/>
              </a:ext>
            </a:extLst>
          </p:cNvPr>
          <p:cNvSpPr/>
          <p:nvPr/>
        </p:nvSpPr>
        <p:spPr>
          <a:xfrm>
            <a:off x="2404902" y="4541774"/>
            <a:ext cx="7359008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E15DE2FE-DA0A-8A8E-CFDF-2EFD065293E1}"/>
              </a:ext>
            </a:extLst>
          </p:cNvPr>
          <p:cNvSpPr/>
          <p:nvPr/>
        </p:nvSpPr>
        <p:spPr>
          <a:xfrm>
            <a:off x="2542883" y="4570128"/>
            <a:ext cx="7221027" cy="567085"/>
          </a:xfrm>
          <a:custGeom>
            <a:avLst/>
            <a:gdLst>
              <a:gd name="connsiteX0" fmla="*/ 0 w 7221027"/>
              <a:gd name="connsiteY0" fmla="*/ 0 h 567085"/>
              <a:gd name="connsiteX1" fmla="*/ 7221027 w 7221027"/>
              <a:gd name="connsiteY1" fmla="*/ 0 h 567085"/>
              <a:gd name="connsiteX2" fmla="*/ 7221027 w 7221027"/>
              <a:gd name="connsiteY2" fmla="*/ 567085 h 567085"/>
              <a:gd name="connsiteX3" fmla="*/ 0 w 7221027"/>
              <a:gd name="connsiteY3" fmla="*/ 567085 h 567085"/>
              <a:gd name="connsiteX4" fmla="*/ 0 w 7221027"/>
              <a:gd name="connsiteY4" fmla="*/ 0 h 56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1027" h="567085">
                <a:moveTo>
                  <a:pt x="0" y="0"/>
                </a:moveTo>
                <a:lnTo>
                  <a:pt x="7221027" y="0"/>
                </a:lnTo>
                <a:lnTo>
                  <a:pt x="7221027" y="567085"/>
                </a:lnTo>
                <a:lnTo>
                  <a:pt x="0" y="5670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i="0" kern="1200" dirty="0"/>
              <a:t>Normally				</a:t>
            </a:r>
            <a:r>
              <a:rPr kumimoji="1" lang="ja-JP" altLang="en-US" sz="1800" b="1" i="0" kern="1200" dirty="0"/>
              <a:t>普通</a:t>
            </a:r>
            <a:endParaRPr lang="en-US" sz="1800" b="1" kern="1200" dirty="0"/>
          </a:p>
        </p:txBody>
      </p:sp>
      <p:sp>
        <p:nvSpPr>
          <p:cNvPr id="27" name="直線コネクタ 26">
            <a:extLst>
              <a:ext uri="{FF2B5EF4-FFF2-40B4-BE49-F238E27FC236}">
                <a16:creationId xmlns:a16="http://schemas.microsoft.com/office/drawing/2014/main" id="{FA21B06E-2966-65E1-C989-270FAE89107F}"/>
              </a:ext>
            </a:extLst>
          </p:cNvPr>
          <p:cNvSpPr/>
          <p:nvPr/>
        </p:nvSpPr>
        <p:spPr>
          <a:xfrm>
            <a:off x="2404902" y="5137214"/>
            <a:ext cx="7359008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0F44BDBC-DA19-8C0F-319A-A16FF06737EC}"/>
              </a:ext>
            </a:extLst>
          </p:cNvPr>
          <p:cNvSpPr/>
          <p:nvPr/>
        </p:nvSpPr>
        <p:spPr>
          <a:xfrm>
            <a:off x="2542883" y="5165568"/>
            <a:ext cx="7221027" cy="567085"/>
          </a:xfrm>
          <a:custGeom>
            <a:avLst/>
            <a:gdLst>
              <a:gd name="connsiteX0" fmla="*/ 0 w 7221027"/>
              <a:gd name="connsiteY0" fmla="*/ 0 h 567085"/>
              <a:gd name="connsiteX1" fmla="*/ 7221027 w 7221027"/>
              <a:gd name="connsiteY1" fmla="*/ 0 h 567085"/>
              <a:gd name="connsiteX2" fmla="*/ 7221027 w 7221027"/>
              <a:gd name="connsiteY2" fmla="*/ 567085 h 567085"/>
              <a:gd name="connsiteX3" fmla="*/ 0 w 7221027"/>
              <a:gd name="connsiteY3" fmla="*/ 567085 h 567085"/>
              <a:gd name="connsiteX4" fmla="*/ 0 w 7221027"/>
              <a:gd name="connsiteY4" fmla="*/ 0 h 567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21027" h="567085">
                <a:moveTo>
                  <a:pt x="0" y="0"/>
                </a:moveTo>
                <a:lnTo>
                  <a:pt x="7221027" y="0"/>
                </a:lnTo>
                <a:lnTo>
                  <a:pt x="7221027" y="567085"/>
                </a:lnTo>
                <a:lnTo>
                  <a:pt x="0" y="5670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8580" tIns="68580" rIns="68580" bIns="68580" numCol="1" spcCol="1270" anchor="t" anchorCtr="0">
            <a:noAutofit/>
          </a:bodyPr>
          <a:lstStyle/>
          <a:p>
            <a:pPr marL="0" lvl="0" indent="0" algn="l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1800" b="1" i="0" kern="1200" dirty="0"/>
              <a:t>Frequently				</a:t>
            </a:r>
            <a:r>
              <a:rPr kumimoji="1" lang="ja-JP" altLang="en-US" sz="1800" b="1" i="0" kern="1200" dirty="0"/>
              <a:t>いつも</a:t>
            </a:r>
            <a:endParaRPr lang="en-US" sz="1800" b="1" kern="1200" dirty="0"/>
          </a:p>
        </p:txBody>
      </p:sp>
      <p:sp>
        <p:nvSpPr>
          <p:cNvPr id="29" name="直線コネクタ 28">
            <a:extLst>
              <a:ext uri="{FF2B5EF4-FFF2-40B4-BE49-F238E27FC236}">
                <a16:creationId xmlns:a16="http://schemas.microsoft.com/office/drawing/2014/main" id="{82C8A595-9EA3-D087-0AC3-DCDC1546667B}"/>
              </a:ext>
            </a:extLst>
          </p:cNvPr>
          <p:cNvSpPr/>
          <p:nvPr/>
        </p:nvSpPr>
        <p:spPr>
          <a:xfrm>
            <a:off x="2404902" y="5732653"/>
            <a:ext cx="7359008" cy="0"/>
          </a:xfrm>
          <a:prstGeom prst="line">
            <a:avLst/>
          </a:prstGeom>
        </p:spPr>
        <p:style>
          <a:lnRef idx="2">
            <a:schemeClr val="accent1">
              <a:tint val="5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8927D2C-C486-F740-897D-704CD65E98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919876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6" y="0"/>
            <a:ext cx="1900254" cy="6858000"/>
            <a:chOff x="10291746" y="0"/>
            <a:chExt cx="1900254" cy="6858000"/>
          </a:xfrm>
        </p:grpSpPr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" name="Freeform 28">
              <a:extLst>
                <a:ext uri="{FF2B5EF4-FFF2-40B4-BE49-F238E27FC236}">
                  <a16:creationId xmlns:a16="http://schemas.microsoft.com/office/drawing/2014/main" id="{B1AC917F-33CC-BD41-BD3D-389CDADA58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6" y="806365"/>
              <a:ext cx="1130726" cy="1130724"/>
            </a:xfrm>
            <a:custGeom>
              <a:avLst/>
              <a:gdLst>
                <a:gd name="connsiteX0" fmla="*/ 565363 w 1130726"/>
                <a:gd name="connsiteY0" fmla="*/ 25186 h 1130724"/>
                <a:gd name="connsiteX1" fmla="*/ 25399 w 1130726"/>
                <a:gd name="connsiteY1" fmla="*/ 565149 h 1130724"/>
                <a:gd name="connsiteX2" fmla="*/ 565363 w 1130726"/>
                <a:gd name="connsiteY2" fmla="*/ 1105112 h 1130724"/>
                <a:gd name="connsiteX3" fmla="*/ 1105327 w 1130726"/>
                <a:gd name="connsiteY3" fmla="*/ 565149 h 1130724"/>
                <a:gd name="connsiteX4" fmla="*/ 565363 w 1130726"/>
                <a:gd name="connsiteY4" fmla="*/ 25186 h 1130724"/>
                <a:gd name="connsiteX5" fmla="*/ 565363 w 1130726"/>
                <a:gd name="connsiteY5" fmla="*/ 0 h 1130724"/>
                <a:gd name="connsiteX6" fmla="*/ 1130726 w 1130726"/>
                <a:gd name="connsiteY6" fmla="*/ 565362 h 1130724"/>
                <a:gd name="connsiteX7" fmla="*/ 565363 w 1130726"/>
                <a:gd name="connsiteY7" fmla="*/ 1130724 h 1130724"/>
                <a:gd name="connsiteX8" fmla="*/ 0 w 1130726"/>
                <a:gd name="connsiteY8" fmla="*/ 565362 h 1130724"/>
                <a:gd name="connsiteX9" fmla="*/ 565363 w 1130726"/>
                <a:gd name="connsiteY9" fmla="*/ 0 h 1130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30726" h="1130724">
                  <a:moveTo>
                    <a:pt x="565363" y="25186"/>
                  </a:moveTo>
                  <a:cubicBezTo>
                    <a:pt x="267149" y="25186"/>
                    <a:pt x="25399" y="266936"/>
                    <a:pt x="25399" y="565149"/>
                  </a:cubicBezTo>
                  <a:cubicBezTo>
                    <a:pt x="25399" y="863362"/>
                    <a:pt x="267149" y="1105112"/>
                    <a:pt x="565363" y="1105112"/>
                  </a:cubicBezTo>
                  <a:cubicBezTo>
                    <a:pt x="863577" y="1105112"/>
                    <a:pt x="1105327" y="863362"/>
                    <a:pt x="1105327" y="565149"/>
                  </a:cubicBezTo>
                  <a:cubicBezTo>
                    <a:pt x="1105327" y="266936"/>
                    <a:pt x="863577" y="25186"/>
                    <a:pt x="565363" y="25186"/>
                  </a:cubicBezTo>
                  <a:close/>
                  <a:moveTo>
                    <a:pt x="565363" y="0"/>
                  </a:moveTo>
                  <a:cubicBezTo>
                    <a:pt x="877604" y="0"/>
                    <a:pt x="1130726" y="253121"/>
                    <a:pt x="1130726" y="565362"/>
                  </a:cubicBezTo>
                  <a:cubicBezTo>
                    <a:pt x="1130726" y="877603"/>
                    <a:pt x="877604" y="1130724"/>
                    <a:pt x="565363" y="1130724"/>
                  </a:cubicBezTo>
                  <a:cubicBezTo>
                    <a:pt x="253122" y="1130724"/>
                    <a:pt x="0" y="877603"/>
                    <a:pt x="0" y="565362"/>
                  </a:cubicBezTo>
                  <a:cubicBezTo>
                    <a:pt x="0" y="253121"/>
                    <a:pt x="253122" y="0"/>
                    <a:pt x="5653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42602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22" grpId="0"/>
      <p:bldP spid="24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ED80782-6DEA-B11F-1AAA-339B462C0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What are Yes/No Questions?</a:t>
            </a:r>
            <a:endParaRPr kumimoji="1" lang="ja-JP" altLang="en-US" dirty="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BC4C99D2-384C-2A1D-23B6-25AC21AE352A}"/>
              </a:ext>
            </a:extLst>
          </p:cNvPr>
          <p:cNvSpPr/>
          <p:nvPr/>
        </p:nvSpPr>
        <p:spPr>
          <a:xfrm>
            <a:off x="565150" y="2533221"/>
            <a:ext cx="10130224" cy="3150000"/>
          </a:xfrm>
          <a:custGeom>
            <a:avLst/>
            <a:gdLst>
              <a:gd name="connsiteX0" fmla="*/ 0 w 10130224"/>
              <a:gd name="connsiteY0" fmla="*/ 0 h 3150000"/>
              <a:gd name="connsiteX1" fmla="*/ 10130224 w 10130224"/>
              <a:gd name="connsiteY1" fmla="*/ 0 h 3150000"/>
              <a:gd name="connsiteX2" fmla="*/ 10130224 w 10130224"/>
              <a:gd name="connsiteY2" fmla="*/ 3150000 h 3150000"/>
              <a:gd name="connsiteX3" fmla="*/ 0 w 10130224"/>
              <a:gd name="connsiteY3" fmla="*/ 3150000 h 3150000"/>
              <a:gd name="connsiteX4" fmla="*/ 0 w 10130224"/>
              <a:gd name="connsiteY4" fmla="*/ 0 h 31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30224" h="3150000">
                <a:moveTo>
                  <a:pt x="0" y="0"/>
                </a:moveTo>
                <a:lnTo>
                  <a:pt x="10130224" y="0"/>
                </a:lnTo>
                <a:lnTo>
                  <a:pt x="10130224" y="3150000"/>
                </a:lnTo>
                <a:lnTo>
                  <a:pt x="0" y="315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6218" tIns="416560" rIns="786218" bIns="14224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kumimoji="1" lang="en-US" sz="2000" b="1" i="0" u="none" kern="1200" dirty="0">
                <a:highlight>
                  <a:srgbClr val="FFFF00"/>
                </a:highlight>
              </a:rPr>
              <a:t>Do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solidFill>
                  <a:srgbClr val="FF0000"/>
                </a:solidFill>
              </a:rPr>
              <a:t>you</a:t>
            </a:r>
            <a:r>
              <a:rPr kumimoji="1" lang="en-US" sz="2000" b="0" i="0" kern="1200" dirty="0"/>
              <a:t> usually </a:t>
            </a:r>
            <a:r>
              <a:rPr kumimoji="1" lang="en-US" sz="2000" b="1" i="0" u="sng" kern="1200" dirty="0">
                <a:solidFill>
                  <a:schemeClr val="bg1"/>
                </a:solidFill>
              </a:rPr>
              <a:t>bike</a:t>
            </a:r>
            <a:r>
              <a:rPr kumimoji="1" lang="en-US" sz="2000" b="0" i="0" kern="1200" dirty="0"/>
              <a:t> to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kumimoji="1" lang="en-US" sz="2000" b="0" i="0" kern="1200" dirty="0"/>
              <a:t>?</a:t>
            </a:r>
            <a:endParaRPr lang="en-US" sz="2000" kern="1200" dirty="0"/>
          </a:p>
          <a:p>
            <a:pPr marL="228600" lvl="1" indent="-228600" algn="l" defTabSz="8890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kumimoji="1" lang="en-US" sz="2000" b="0" i="0" kern="1200" dirty="0"/>
              <a:t>Yes, </a:t>
            </a:r>
            <a:r>
              <a:rPr kumimoji="1" lang="en-US" sz="2000" b="1" i="0" kern="1200" dirty="0">
                <a:solidFill>
                  <a:srgbClr val="FF0000"/>
                </a:solidFill>
              </a:rPr>
              <a:t>I</a:t>
            </a:r>
            <a:r>
              <a:rPr kumimoji="1" lang="en-US" sz="2000" b="0" i="0" kern="1200" dirty="0"/>
              <a:t> </a:t>
            </a:r>
            <a:r>
              <a:rPr kumimoji="1" lang="en-US" sz="2000" b="1" i="0" u="none" kern="1200" dirty="0">
                <a:highlight>
                  <a:srgbClr val="FFFF00"/>
                </a:highlight>
              </a:rPr>
              <a:t>do</a:t>
            </a:r>
            <a:r>
              <a:rPr kumimoji="1" lang="en-US" sz="2000" b="0" i="0" kern="1200" dirty="0"/>
              <a:t> [</a:t>
            </a:r>
            <a:r>
              <a:rPr kumimoji="1" lang="en-US" sz="2000" b="1" i="0" u="sng" kern="1200" dirty="0">
                <a:solidFill>
                  <a:schemeClr val="bg1"/>
                </a:solidFill>
              </a:rPr>
              <a:t>bike</a:t>
            </a:r>
            <a:r>
              <a:rPr kumimoji="1" lang="en-US" sz="2000" b="0" i="0" kern="1200" dirty="0"/>
              <a:t> to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school</a:t>
            </a:r>
            <a:r>
              <a:rPr kumimoji="1" lang="en-US" sz="2000" b="0" i="0" kern="1200" dirty="0"/>
              <a:t>]. / No, </a:t>
            </a:r>
            <a:r>
              <a:rPr kumimoji="1" lang="en-US" sz="2000" b="1" i="0" kern="1200" dirty="0">
                <a:solidFill>
                  <a:srgbClr val="FF0000"/>
                </a:solidFill>
              </a:rPr>
              <a:t>I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highlight>
                  <a:srgbClr val="FFFF00"/>
                </a:highlight>
              </a:rPr>
              <a:t>don’t</a:t>
            </a:r>
            <a:r>
              <a:rPr kumimoji="1" lang="en-US" sz="2000" b="0" i="0" kern="1200" dirty="0"/>
              <a:t>.</a:t>
            </a:r>
            <a:endParaRPr lang="en-US" sz="2000" kern="1200" dirty="0"/>
          </a:p>
          <a:p>
            <a:pPr marL="228600" lvl="1" indent="-228600" algn="l" defTabSz="8890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kumimoji="1" lang="en-US" sz="2000" b="1" i="0" kern="1200" dirty="0">
                <a:highlight>
                  <a:srgbClr val="FFFF00"/>
                </a:highlight>
              </a:rPr>
              <a:t>Does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solidFill>
                  <a:srgbClr val="FF0000"/>
                </a:solidFill>
              </a:rPr>
              <a:t>he</a:t>
            </a:r>
            <a:r>
              <a:rPr kumimoji="1" lang="en-US" sz="2000" b="0" i="0" kern="1200" dirty="0"/>
              <a:t> </a:t>
            </a:r>
            <a:r>
              <a:rPr kumimoji="1" lang="en-US" sz="2000" b="1" i="0" u="sng" kern="1200" dirty="0"/>
              <a:t>like</a:t>
            </a:r>
            <a:r>
              <a:rPr kumimoji="1" lang="en-US" sz="2000" b="1" i="0" kern="1200" dirty="0"/>
              <a:t>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ramen</a:t>
            </a:r>
            <a:r>
              <a:rPr kumimoji="1" lang="en-US" sz="2000" b="0" i="0" kern="1200" dirty="0"/>
              <a:t>?</a:t>
            </a:r>
            <a:endParaRPr lang="en-US" sz="2000" kern="1200" dirty="0"/>
          </a:p>
          <a:p>
            <a:pPr marL="228600" lvl="1" indent="-228600" algn="l" defTabSz="8890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kumimoji="1" lang="en-US" sz="2000" b="0" i="0" kern="1200" dirty="0"/>
              <a:t>Yes, </a:t>
            </a:r>
            <a:r>
              <a:rPr kumimoji="1" lang="en-US" sz="2000" b="1" i="0" kern="1200" dirty="0">
                <a:solidFill>
                  <a:srgbClr val="FF0000"/>
                </a:solidFill>
              </a:rPr>
              <a:t>he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highlight>
                  <a:srgbClr val="FFFF00"/>
                </a:highlight>
              </a:rPr>
              <a:t>does</a:t>
            </a:r>
            <a:r>
              <a:rPr kumimoji="1" lang="en-US" sz="2000" b="0" i="0" kern="1200" dirty="0"/>
              <a:t> [</a:t>
            </a:r>
            <a:r>
              <a:rPr kumimoji="1" lang="en-US" sz="2000" b="1" i="0" u="sng" kern="1200" dirty="0"/>
              <a:t>like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ramen</a:t>
            </a:r>
            <a:r>
              <a:rPr kumimoji="1" lang="en-US" sz="2000" b="0" i="0" kern="1200" dirty="0"/>
              <a:t>]. / No, </a:t>
            </a:r>
            <a:r>
              <a:rPr lang="en-US" sz="2000" b="1" dirty="0">
                <a:solidFill>
                  <a:srgbClr val="FF0000"/>
                </a:solidFill>
              </a:rPr>
              <a:t>he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highlight>
                  <a:srgbClr val="FFFF00"/>
                </a:highlight>
              </a:rPr>
              <a:t>does not</a:t>
            </a:r>
            <a:r>
              <a:rPr kumimoji="1" lang="en-US" sz="2000" b="0" i="0" kern="1200" dirty="0"/>
              <a:t>.</a:t>
            </a:r>
            <a:endParaRPr lang="en-US" sz="2000" kern="1200" dirty="0"/>
          </a:p>
          <a:p>
            <a:pPr marL="228600" lvl="1" indent="-228600" algn="l" defTabSz="8890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r>
              <a:rPr kumimoji="1" lang="en-US" sz="2000" b="1" i="0" kern="1200" dirty="0">
                <a:highlight>
                  <a:srgbClr val="FFFF00"/>
                </a:highlight>
              </a:rPr>
              <a:t>Do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solidFill>
                  <a:srgbClr val="FF0000"/>
                </a:solidFill>
              </a:rPr>
              <a:t>you</a:t>
            </a:r>
            <a:r>
              <a:rPr kumimoji="1" lang="en-US" sz="2000" b="0" i="0" kern="1200" dirty="0"/>
              <a:t> </a:t>
            </a:r>
            <a:r>
              <a:rPr kumimoji="1" lang="en-US" sz="2000" b="1" i="0" u="sng" kern="1200" dirty="0"/>
              <a:t>eat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meat</a:t>
            </a:r>
            <a:r>
              <a:rPr kumimoji="1" lang="en-US" sz="2000" b="0" i="0" kern="1200" dirty="0"/>
              <a:t>?</a:t>
            </a:r>
            <a:endParaRPr lang="en-US" sz="2000" kern="1200" dirty="0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59E14FBC-1033-66C8-EED2-4AFA54F5E84D}"/>
              </a:ext>
            </a:extLst>
          </p:cNvPr>
          <p:cNvSpPr/>
          <p:nvPr/>
        </p:nvSpPr>
        <p:spPr>
          <a:xfrm>
            <a:off x="1071661" y="2238021"/>
            <a:ext cx="7410258" cy="590400"/>
          </a:xfrm>
          <a:custGeom>
            <a:avLst/>
            <a:gdLst>
              <a:gd name="connsiteX0" fmla="*/ 0 w 7410258"/>
              <a:gd name="connsiteY0" fmla="*/ 98402 h 590400"/>
              <a:gd name="connsiteX1" fmla="*/ 98402 w 7410258"/>
              <a:gd name="connsiteY1" fmla="*/ 0 h 590400"/>
              <a:gd name="connsiteX2" fmla="*/ 7311856 w 7410258"/>
              <a:gd name="connsiteY2" fmla="*/ 0 h 590400"/>
              <a:gd name="connsiteX3" fmla="*/ 7410258 w 7410258"/>
              <a:gd name="connsiteY3" fmla="*/ 98402 h 590400"/>
              <a:gd name="connsiteX4" fmla="*/ 7410258 w 7410258"/>
              <a:gd name="connsiteY4" fmla="*/ 491998 h 590400"/>
              <a:gd name="connsiteX5" fmla="*/ 7311856 w 7410258"/>
              <a:gd name="connsiteY5" fmla="*/ 590400 h 590400"/>
              <a:gd name="connsiteX6" fmla="*/ 98402 w 7410258"/>
              <a:gd name="connsiteY6" fmla="*/ 590400 h 590400"/>
              <a:gd name="connsiteX7" fmla="*/ 0 w 7410258"/>
              <a:gd name="connsiteY7" fmla="*/ 491998 h 590400"/>
              <a:gd name="connsiteX8" fmla="*/ 0 w 7410258"/>
              <a:gd name="connsiteY8" fmla="*/ 98402 h 5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410258" h="590400">
                <a:moveTo>
                  <a:pt x="0" y="98402"/>
                </a:moveTo>
                <a:cubicBezTo>
                  <a:pt x="0" y="44056"/>
                  <a:pt x="44056" y="0"/>
                  <a:pt x="98402" y="0"/>
                </a:cubicBezTo>
                <a:lnTo>
                  <a:pt x="7311856" y="0"/>
                </a:lnTo>
                <a:cubicBezTo>
                  <a:pt x="7366202" y="0"/>
                  <a:pt x="7410258" y="44056"/>
                  <a:pt x="7410258" y="98402"/>
                </a:cubicBezTo>
                <a:lnTo>
                  <a:pt x="7410258" y="491998"/>
                </a:lnTo>
                <a:cubicBezTo>
                  <a:pt x="7410258" y="546344"/>
                  <a:pt x="7366202" y="590400"/>
                  <a:pt x="7311856" y="590400"/>
                </a:cubicBezTo>
                <a:lnTo>
                  <a:pt x="98402" y="590400"/>
                </a:lnTo>
                <a:cubicBezTo>
                  <a:pt x="44056" y="590400"/>
                  <a:pt x="0" y="546344"/>
                  <a:pt x="0" y="491998"/>
                </a:cubicBezTo>
                <a:lnTo>
                  <a:pt x="0" y="98402"/>
                </a:lnTo>
                <a:close/>
              </a:path>
            </a:pathLst>
          </a:custGeom>
          <a:solidFill>
            <a:srgbClr val="CFE5C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850" tIns="28821" rIns="296850" bIns="28821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sz="2000" b="1" i="0" u="none" kern="1200" dirty="0">
                <a:solidFill>
                  <a:schemeClr val="bg1"/>
                </a:solidFill>
                <a:highlight>
                  <a:srgbClr val="FFFF00"/>
                </a:highlight>
              </a:rPr>
              <a:t>Do</a:t>
            </a:r>
            <a:r>
              <a:rPr kumimoji="1" lang="en-US" sz="2000" b="1" i="0" u="none" kern="1200" dirty="0">
                <a:solidFill>
                  <a:schemeClr val="bg1"/>
                </a:solidFill>
              </a:rPr>
              <a:t> + </a:t>
            </a:r>
            <a:r>
              <a:rPr kumimoji="1" lang="en-US" sz="2000" b="1" i="0" u="none" kern="1200" dirty="0">
                <a:solidFill>
                  <a:srgbClr val="FF0000"/>
                </a:solidFill>
              </a:rPr>
              <a:t>subject</a:t>
            </a:r>
            <a:r>
              <a:rPr kumimoji="1" lang="en-US" sz="2000" b="1" i="0" kern="1200" dirty="0">
                <a:solidFill>
                  <a:schemeClr val="bg1"/>
                </a:solidFill>
              </a:rPr>
              <a:t> + </a:t>
            </a:r>
            <a:r>
              <a:rPr kumimoji="1" lang="en-US" sz="2000" b="1" i="0" u="sng" kern="1200" dirty="0">
                <a:solidFill>
                  <a:schemeClr val="bg1"/>
                </a:solidFill>
              </a:rPr>
              <a:t>base form</a:t>
            </a:r>
            <a:r>
              <a:rPr kumimoji="1" lang="en-US" sz="2000" b="1" i="0" kern="1200" dirty="0">
                <a:solidFill>
                  <a:schemeClr val="bg1"/>
                </a:solidFill>
              </a:rPr>
              <a:t> +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object/complement</a:t>
            </a:r>
            <a:r>
              <a:rPr kumimoji="1" lang="en-US" sz="2000" b="1" i="0" kern="1200" dirty="0">
                <a:solidFill>
                  <a:schemeClr val="bg1"/>
                </a:solidFill>
              </a:rPr>
              <a:t>?</a:t>
            </a:r>
            <a:endParaRPr lang="en-US" sz="2000" b="1" kern="1200" dirty="0">
              <a:solidFill>
                <a:schemeClr val="bg1"/>
              </a:solidFill>
            </a:endParaRPr>
          </a:p>
        </p:txBody>
      </p:sp>
      <p:grpSp>
        <p:nvGrpSpPr>
          <p:cNvPr id="22" name="Group 9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8" y="0"/>
            <a:ext cx="1900252" cy="6858000"/>
            <a:chOff x="10291748" y="0"/>
            <a:chExt cx="1900252" cy="6858000"/>
          </a:xfrm>
        </p:grpSpPr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17">
            <a:extLst>
              <a:ext uri="{FF2B5EF4-FFF2-40B4-BE49-F238E27FC236}">
                <a16:creationId xmlns:a16="http://schemas.microsoft.com/office/drawing/2014/main" id="{8C393749-7AE6-1341-8D2D-3F0369850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357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4EFE82FE-7465-AE46-88DF-34D347E83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ED80782-6DEA-B11F-1AAA-339B462C0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770890"/>
            <a:ext cx="10130224" cy="1268984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What are </a:t>
            </a:r>
            <a:r>
              <a:rPr kumimoji="1" lang="en-US" altLang="ja-JP" dirty="0" err="1"/>
              <a:t>Wh</a:t>
            </a:r>
            <a:r>
              <a:rPr kumimoji="1" lang="en-US" altLang="ja-JP" dirty="0"/>
              <a:t>-Questions?</a:t>
            </a:r>
            <a:endParaRPr kumimoji="1" lang="ja-JP" altLang="en-US" dirty="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86B8F763-07D8-B9AA-FC36-9E15A0EACACE}"/>
              </a:ext>
            </a:extLst>
          </p:cNvPr>
          <p:cNvSpPr/>
          <p:nvPr/>
        </p:nvSpPr>
        <p:spPr>
          <a:xfrm>
            <a:off x="565150" y="2533221"/>
            <a:ext cx="10130224" cy="3150000"/>
          </a:xfrm>
          <a:custGeom>
            <a:avLst/>
            <a:gdLst>
              <a:gd name="connsiteX0" fmla="*/ 0 w 10130224"/>
              <a:gd name="connsiteY0" fmla="*/ 0 h 3150000"/>
              <a:gd name="connsiteX1" fmla="*/ 10130224 w 10130224"/>
              <a:gd name="connsiteY1" fmla="*/ 0 h 3150000"/>
              <a:gd name="connsiteX2" fmla="*/ 10130224 w 10130224"/>
              <a:gd name="connsiteY2" fmla="*/ 3150000 h 3150000"/>
              <a:gd name="connsiteX3" fmla="*/ 0 w 10130224"/>
              <a:gd name="connsiteY3" fmla="*/ 3150000 h 3150000"/>
              <a:gd name="connsiteX4" fmla="*/ 0 w 10130224"/>
              <a:gd name="connsiteY4" fmla="*/ 0 h 315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30224" h="3150000">
                <a:moveTo>
                  <a:pt x="0" y="0"/>
                </a:moveTo>
                <a:lnTo>
                  <a:pt x="10130224" y="0"/>
                </a:lnTo>
                <a:lnTo>
                  <a:pt x="10130224" y="3150000"/>
                </a:lnTo>
                <a:lnTo>
                  <a:pt x="0" y="3150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86218" tIns="416560" rIns="786218" bIns="142240" numCol="1" spcCol="1270" anchor="t" anchorCtr="0">
            <a:noAutofit/>
          </a:bodyPr>
          <a:lstStyle/>
          <a:p>
            <a:pPr marL="228600" lvl="1" indent="-228600" algn="l" defTabSz="8890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>
                <a:schemeClr val="bg1"/>
              </a:buClr>
              <a:buChar char="•"/>
            </a:pPr>
            <a:r>
              <a:rPr kumimoji="1" lang="en-US" sz="2000" b="1" i="0" kern="1200" dirty="0">
                <a:solidFill>
                  <a:srgbClr val="7030A0"/>
                </a:solidFill>
              </a:rPr>
              <a:t>Where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highlight>
                  <a:srgbClr val="FFFF00"/>
                </a:highlight>
              </a:rPr>
              <a:t>do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solidFill>
                  <a:srgbClr val="FF0000"/>
                </a:solidFill>
              </a:rPr>
              <a:t>you</a:t>
            </a:r>
            <a:r>
              <a:rPr kumimoji="1" lang="en-US" sz="2000" b="0" i="0" kern="1200" dirty="0"/>
              <a:t> </a:t>
            </a:r>
            <a:r>
              <a:rPr kumimoji="1" lang="en-US" sz="2000" b="1" i="0" u="sng" kern="1200" dirty="0"/>
              <a:t>go</a:t>
            </a:r>
            <a:r>
              <a:rPr kumimoji="1" lang="en-US" sz="2000" b="0" i="0" kern="1200" dirty="0"/>
              <a:t> after work?</a:t>
            </a:r>
            <a:endParaRPr lang="en-US" sz="2000" kern="1200" dirty="0"/>
          </a:p>
          <a:p>
            <a:pPr marL="228600" lvl="1" indent="-228600" algn="l" defTabSz="8890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>
                <a:schemeClr val="bg1"/>
              </a:buClr>
              <a:buChar char="•"/>
            </a:pPr>
            <a:r>
              <a:rPr lang="en-US" sz="2000" b="1" kern="1200" dirty="0">
                <a:solidFill>
                  <a:srgbClr val="FF0000"/>
                </a:solidFill>
              </a:rPr>
              <a:t>I</a:t>
            </a:r>
            <a:r>
              <a:rPr lang="en-US" sz="2000" kern="1200" dirty="0"/>
              <a:t> </a:t>
            </a:r>
            <a:r>
              <a:rPr lang="en-US" sz="2000" b="1" u="sng" kern="1200" dirty="0"/>
              <a:t>go</a:t>
            </a:r>
            <a:r>
              <a:rPr lang="en-US" sz="2000" kern="1200" dirty="0"/>
              <a:t> to a </a:t>
            </a:r>
            <a:r>
              <a:rPr lang="en-US" sz="2000" b="1" kern="1200" dirty="0">
                <a:solidFill>
                  <a:schemeClr val="accent1">
                    <a:lumMod val="75000"/>
                  </a:schemeClr>
                </a:solidFill>
              </a:rPr>
              <a:t>restaurant</a:t>
            </a:r>
            <a:r>
              <a:rPr lang="en-US" sz="2000" kern="1200" dirty="0"/>
              <a:t>.</a:t>
            </a:r>
          </a:p>
          <a:p>
            <a:pPr marL="228600" lvl="1" indent="-228600" algn="l" defTabSz="8890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>
                <a:schemeClr val="bg1"/>
              </a:buClr>
              <a:buChar char="•"/>
            </a:pPr>
            <a:r>
              <a:rPr kumimoji="1" lang="en-US" sz="2000" b="1" i="0" kern="1200" dirty="0">
                <a:solidFill>
                  <a:srgbClr val="7030A0"/>
                </a:solidFill>
              </a:rPr>
              <a:t>What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highlight>
                  <a:srgbClr val="FFFF00"/>
                </a:highlight>
              </a:rPr>
              <a:t>does</a:t>
            </a:r>
            <a:r>
              <a:rPr kumimoji="1" lang="en-US" sz="2000" b="0" i="0" kern="1200" dirty="0"/>
              <a:t> </a:t>
            </a:r>
            <a:r>
              <a:rPr kumimoji="1" lang="en-US" sz="2000" b="1" i="0" kern="1200" dirty="0">
                <a:solidFill>
                  <a:srgbClr val="FF0000"/>
                </a:solidFill>
              </a:rPr>
              <a:t>she</a:t>
            </a:r>
            <a:r>
              <a:rPr kumimoji="1" lang="en-US" sz="2000" b="0" i="0" kern="1200" dirty="0"/>
              <a:t> </a:t>
            </a:r>
            <a:r>
              <a:rPr kumimoji="1" lang="en-US" sz="2000" b="1" i="0" u="sng" kern="1200" dirty="0"/>
              <a:t>like</a:t>
            </a:r>
            <a:r>
              <a:rPr kumimoji="1" lang="en-US" sz="2000" b="0" i="0" kern="1200" dirty="0"/>
              <a:t> to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eat</a:t>
            </a:r>
            <a:r>
              <a:rPr kumimoji="1" lang="en-US" sz="2000" b="0" i="0" kern="1200" dirty="0"/>
              <a:t>?</a:t>
            </a:r>
            <a:endParaRPr lang="en-US" sz="2000" kern="1200" dirty="0"/>
          </a:p>
          <a:p>
            <a:pPr marL="228600" lvl="1" indent="-228600" algn="l" defTabSz="8890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>
                <a:schemeClr val="bg1"/>
              </a:buClr>
              <a:buChar char="•"/>
            </a:pPr>
            <a:r>
              <a:rPr kumimoji="1" lang="en-US" sz="2000" b="1" i="0" kern="1200" dirty="0">
                <a:solidFill>
                  <a:srgbClr val="FF0000"/>
                </a:solidFill>
              </a:rPr>
              <a:t>She</a:t>
            </a:r>
            <a:r>
              <a:rPr kumimoji="1" lang="en-US" sz="2000" b="0" i="0" kern="1200" dirty="0"/>
              <a:t> </a:t>
            </a:r>
            <a:r>
              <a:rPr kumimoji="1" lang="en-US" sz="2000" b="1" i="0" u="sng" kern="1200" dirty="0"/>
              <a:t>likes</a:t>
            </a:r>
            <a:r>
              <a:rPr kumimoji="1" lang="en-US" sz="2000" b="0" i="0" kern="1200" dirty="0"/>
              <a:t> to eat </a:t>
            </a:r>
            <a:r>
              <a:rPr kumimoji="1" lang="en-US" sz="2000" b="1" i="0" kern="1200" dirty="0">
                <a:solidFill>
                  <a:schemeClr val="accent1">
                    <a:lumMod val="75000"/>
                  </a:schemeClr>
                </a:solidFill>
              </a:rPr>
              <a:t>okonomiyaki</a:t>
            </a:r>
            <a:r>
              <a:rPr kumimoji="1" lang="en-US" sz="2000" b="0" i="0" kern="1200" dirty="0"/>
              <a:t>.</a:t>
            </a:r>
            <a:endParaRPr lang="en-US" sz="2000" kern="1200" dirty="0"/>
          </a:p>
          <a:p>
            <a:pPr marL="228600" lvl="1" indent="-228600" algn="l" defTabSz="889000">
              <a:lnSpc>
                <a:spcPct val="150000"/>
              </a:lnSpc>
              <a:spcBef>
                <a:spcPct val="0"/>
              </a:spcBef>
              <a:spcAft>
                <a:spcPct val="15000"/>
              </a:spcAft>
              <a:buClr>
                <a:schemeClr val="bg1"/>
              </a:buClr>
              <a:buChar char="•"/>
            </a:pPr>
            <a:r>
              <a:rPr lang="en-US" sz="2000" b="1" kern="1200" dirty="0">
                <a:solidFill>
                  <a:srgbClr val="7030A0"/>
                </a:solidFill>
              </a:rPr>
              <a:t>Why</a:t>
            </a:r>
            <a:r>
              <a:rPr lang="en-US" sz="2000" kern="1200" dirty="0"/>
              <a:t> </a:t>
            </a:r>
            <a:r>
              <a:rPr lang="en-US" sz="2000" b="1" kern="1200" dirty="0">
                <a:highlight>
                  <a:srgbClr val="FFFF00"/>
                </a:highlight>
              </a:rPr>
              <a:t>do</a:t>
            </a:r>
            <a:r>
              <a:rPr lang="en-US" sz="2000" kern="1200" dirty="0"/>
              <a:t> </a:t>
            </a:r>
            <a:r>
              <a:rPr lang="en-US" sz="2000" b="1" kern="1200" dirty="0">
                <a:solidFill>
                  <a:srgbClr val="FF0000"/>
                </a:solidFill>
              </a:rPr>
              <a:t>people</a:t>
            </a:r>
            <a:r>
              <a:rPr lang="en-US" sz="2000" kern="1200" dirty="0"/>
              <a:t> </a:t>
            </a:r>
            <a:r>
              <a:rPr lang="en-US" sz="2000" b="1" u="sng" kern="1200" dirty="0"/>
              <a:t>play</a:t>
            </a:r>
            <a:r>
              <a:rPr lang="en-US" sz="2000" kern="1200" dirty="0"/>
              <a:t> </a:t>
            </a:r>
            <a:r>
              <a:rPr lang="en-US" sz="2000" b="1" kern="1200" dirty="0">
                <a:solidFill>
                  <a:schemeClr val="accent1">
                    <a:lumMod val="75000"/>
                  </a:schemeClr>
                </a:solidFill>
              </a:rPr>
              <a:t>video games</a:t>
            </a:r>
            <a:r>
              <a:rPr lang="en-US" sz="2000" kern="1200" dirty="0"/>
              <a:t>?</a:t>
            </a:r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7DD6D149-4ACD-247A-501B-3470D9591CA7}"/>
              </a:ext>
            </a:extLst>
          </p:cNvPr>
          <p:cNvSpPr/>
          <p:nvPr/>
        </p:nvSpPr>
        <p:spPr>
          <a:xfrm>
            <a:off x="1095234" y="2202786"/>
            <a:ext cx="3223214" cy="590400"/>
          </a:xfrm>
          <a:custGeom>
            <a:avLst/>
            <a:gdLst>
              <a:gd name="connsiteX0" fmla="*/ 0 w 3223214"/>
              <a:gd name="connsiteY0" fmla="*/ 98402 h 590400"/>
              <a:gd name="connsiteX1" fmla="*/ 98402 w 3223214"/>
              <a:gd name="connsiteY1" fmla="*/ 0 h 590400"/>
              <a:gd name="connsiteX2" fmla="*/ 3124812 w 3223214"/>
              <a:gd name="connsiteY2" fmla="*/ 0 h 590400"/>
              <a:gd name="connsiteX3" fmla="*/ 3223214 w 3223214"/>
              <a:gd name="connsiteY3" fmla="*/ 98402 h 590400"/>
              <a:gd name="connsiteX4" fmla="*/ 3223214 w 3223214"/>
              <a:gd name="connsiteY4" fmla="*/ 491998 h 590400"/>
              <a:gd name="connsiteX5" fmla="*/ 3124812 w 3223214"/>
              <a:gd name="connsiteY5" fmla="*/ 590400 h 590400"/>
              <a:gd name="connsiteX6" fmla="*/ 98402 w 3223214"/>
              <a:gd name="connsiteY6" fmla="*/ 590400 h 590400"/>
              <a:gd name="connsiteX7" fmla="*/ 0 w 3223214"/>
              <a:gd name="connsiteY7" fmla="*/ 491998 h 590400"/>
              <a:gd name="connsiteX8" fmla="*/ 0 w 3223214"/>
              <a:gd name="connsiteY8" fmla="*/ 98402 h 5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23214" h="590400">
                <a:moveTo>
                  <a:pt x="0" y="98402"/>
                </a:moveTo>
                <a:cubicBezTo>
                  <a:pt x="0" y="44056"/>
                  <a:pt x="44056" y="0"/>
                  <a:pt x="98402" y="0"/>
                </a:cubicBezTo>
                <a:lnTo>
                  <a:pt x="3124812" y="0"/>
                </a:lnTo>
                <a:cubicBezTo>
                  <a:pt x="3179158" y="0"/>
                  <a:pt x="3223214" y="44056"/>
                  <a:pt x="3223214" y="98402"/>
                </a:cubicBezTo>
                <a:lnTo>
                  <a:pt x="3223214" y="491998"/>
                </a:lnTo>
                <a:cubicBezTo>
                  <a:pt x="3223214" y="546344"/>
                  <a:pt x="3179158" y="590400"/>
                  <a:pt x="3124812" y="590400"/>
                </a:cubicBezTo>
                <a:lnTo>
                  <a:pt x="98402" y="590400"/>
                </a:lnTo>
                <a:cubicBezTo>
                  <a:pt x="44056" y="590400"/>
                  <a:pt x="0" y="546344"/>
                  <a:pt x="0" y="491998"/>
                </a:cubicBezTo>
                <a:lnTo>
                  <a:pt x="0" y="98402"/>
                </a:lnTo>
                <a:close/>
              </a:path>
            </a:pathLst>
          </a:custGeom>
          <a:solidFill>
            <a:srgbClr val="CFE5C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6850" tIns="28821" rIns="296850" bIns="28821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2000" b="1" kern="1200" dirty="0">
              <a:solidFill>
                <a:schemeClr val="bg1"/>
              </a:solidFill>
            </a:endParaRPr>
          </a:p>
        </p:txBody>
      </p:sp>
      <p:grpSp>
        <p:nvGrpSpPr>
          <p:cNvPr id="22" name="Group 9">
            <a:extLst>
              <a:ext uri="{FF2B5EF4-FFF2-40B4-BE49-F238E27FC236}">
                <a16:creationId xmlns:a16="http://schemas.microsoft.com/office/drawing/2014/main" id="{E9EEDFCB-2A3D-724C-808B-F598214AF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1748" y="0"/>
            <a:ext cx="1900252" cy="6858000"/>
            <a:chOff x="10291748" y="0"/>
            <a:chExt cx="1900252" cy="6858000"/>
          </a:xfrm>
        </p:grpSpPr>
        <p:sp>
          <p:nvSpPr>
            <p:cNvPr id="11" name="Freeform 24">
              <a:extLst>
                <a:ext uri="{FF2B5EF4-FFF2-40B4-BE49-F238E27FC236}">
                  <a16:creationId xmlns:a16="http://schemas.microsoft.com/office/drawing/2014/main" id="{E21EA309-B774-174A-8761-21F785ADEC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5829" y="809310"/>
              <a:ext cx="536171" cy="1124839"/>
            </a:xfrm>
            <a:custGeom>
              <a:avLst/>
              <a:gdLst>
                <a:gd name="connsiteX0" fmla="*/ 536171 w 536171"/>
                <a:gd name="connsiteY0" fmla="*/ 0 h 1124839"/>
                <a:gd name="connsiteX1" fmla="*/ 536171 w 536171"/>
                <a:gd name="connsiteY1" fmla="*/ 1124839 h 1124839"/>
                <a:gd name="connsiteX2" fmla="*/ 451423 w 536171"/>
                <a:gd name="connsiteY2" fmla="*/ 1116295 h 1124839"/>
                <a:gd name="connsiteX3" fmla="*/ 0 w 536171"/>
                <a:gd name="connsiteY3" fmla="*/ 562419 h 1124839"/>
                <a:gd name="connsiteX4" fmla="*/ 451423 w 536171"/>
                <a:gd name="connsiteY4" fmla="*/ 8543 h 1124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36171" h="1124839">
                  <a:moveTo>
                    <a:pt x="536171" y="0"/>
                  </a:moveTo>
                  <a:lnTo>
                    <a:pt x="536171" y="1124839"/>
                  </a:lnTo>
                  <a:lnTo>
                    <a:pt x="451423" y="1116295"/>
                  </a:lnTo>
                  <a:cubicBezTo>
                    <a:pt x="193797" y="1063577"/>
                    <a:pt x="0" y="835630"/>
                    <a:pt x="0" y="562419"/>
                  </a:cubicBezTo>
                  <a:cubicBezTo>
                    <a:pt x="0" y="289208"/>
                    <a:pt x="193797" y="61261"/>
                    <a:pt x="451423" y="854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 25">
              <a:extLst>
                <a:ext uri="{FF2B5EF4-FFF2-40B4-BE49-F238E27FC236}">
                  <a16:creationId xmlns:a16="http://schemas.microsoft.com/office/drawing/2014/main" id="{BAFC7591-C9A8-C74C-AC5D-4D68233A07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91748" y="0"/>
              <a:ext cx="1130725" cy="565362"/>
            </a:xfrm>
            <a:custGeom>
              <a:avLst/>
              <a:gdLst>
                <a:gd name="connsiteX0" fmla="*/ 0 w 1130725"/>
                <a:gd name="connsiteY0" fmla="*/ 0 h 565362"/>
                <a:gd name="connsiteX1" fmla="*/ 25420 w 1130725"/>
                <a:gd name="connsiteY1" fmla="*/ 0 h 565362"/>
                <a:gd name="connsiteX2" fmla="*/ 36369 w 1130725"/>
                <a:gd name="connsiteY2" fmla="*/ 108609 h 565362"/>
                <a:gd name="connsiteX3" fmla="*/ 565363 w 1130725"/>
                <a:gd name="connsiteY3" fmla="*/ 539750 h 565362"/>
                <a:gd name="connsiteX4" fmla="*/ 1094356 w 1130725"/>
                <a:gd name="connsiteY4" fmla="*/ 108609 h 565362"/>
                <a:gd name="connsiteX5" fmla="*/ 1105305 w 1130725"/>
                <a:gd name="connsiteY5" fmla="*/ 0 h 565362"/>
                <a:gd name="connsiteX6" fmla="*/ 1130725 w 1130725"/>
                <a:gd name="connsiteY6" fmla="*/ 0 h 565362"/>
                <a:gd name="connsiteX7" fmla="*/ 565363 w 1130725"/>
                <a:gd name="connsiteY7" fmla="*/ 565362 h 565362"/>
                <a:gd name="connsiteX8" fmla="*/ 0 w 1130725"/>
                <a:gd name="connsiteY8" fmla="*/ 0 h 5653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30725" h="565362">
                  <a:moveTo>
                    <a:pt x="0" y="0"/>
                  </a:moveTo>
                  <a:lnTo>
                    <a:pt x="25420" y="0"/>
                  </a:lnTo>
                  <a:lnTo>
                    <a:pt x="36369" y="108609"/>
                  </a:lnTo>
                  <a:cubicBezTo>
                    <a:pt x="86718" y="354660"/>
                    <a:pt x="304425" y="539750"/>
                    <a:pt x="565363" y="539750"/>
                  </a:cubicBezTo>
                  <a:cubicBezTo>
                    <a:pt x="826300" y="539750"/>
                    <a:pt x="1044007" y="354660"/>
                    <a:pt x="1094356" y="108609"/>
                  </a:cubicBezTo>
                  <a:lnTo>
                    <a:pt x="1105305" y="0"/>
                  </a:lnTo>
                  <a:lnTo>
                    <a:pt x="1130725" y="0"/>
                  </a:lnTo>
                  <a:cubicBezTo>
                    <a:pt x="1130725" y="312241"/>
                    <a:pt x="877604" y="565362"/>
                    <a:pt x="565363" y="565362"/>
                  </a:cubicBezTo>
                  <a:cubicBezTo>
                    <a:pt x="253121" y="565362"/>
                    <a:pt x="0" y="31224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 26">
              <a:extLst>
                <a:ext uri="{FF2B5EF4-FFF2-40B4-BE49-F238E27FC236}">
                  <a16:creationId xmlns:a16="http://schemas.microsoft.com/office/drawing/2014/main" id="{EF809621-1BDA-164A-AF8F-B4387D7F59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0"/>
              <a:ext cx="535422" cy="562344"/>
            </a:xfrm>
            <a:custGeom>
              <a:avLst/>
              <a:gdLst>
                <a:gd name="connsiteX0" fmla="*/ 0 w 535422"/>
                <a:gd name="connsiteY0" fmla="*/ 0 h 562344"/>
                <a:gd name="connsiteX1" fmla="*/ 25421 w 535422"/>
                <a:gd name="connsiteY1" fmla="*/ 0 h 562344"/>
                <a:gd name="connsiteX2" fmla="*/ 36370 w 535422"/>
                <a:gd name="connsiteY2" fmla="*/ 108609 h 562344"/>
                <a:gd name="connsiteX3" fmla="*/ 469781 w 535422"/>
                <a:gd name="connsiteY3" fmla="*/ 531316 h 562344"/>
                <a:gd name="connsiteX4" fmla="*/ 535422 w 535422"/>
                <a:gd name="connsiteY4" fmla="*/ 537108 h 562344"/>
                <a:gd name="connsiteX5" fmla="*/ 535422 w 535422"/>
                <a:gd name="connsiteY5" fmla="*/ 562344 h 562344"/>
                <a:gd name="connsiteX6" fmla="*/ 451424 w 535422"/>
                <a:gd name="connsiteY6" fmla="*/ 553876 h 562344"/>
                <a:gd name="connsiteX7" fmla="*/ 0 w 535422"/>
                <a:gd name="connsiteY7" fmla="*/ 0 h 562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422" h="562344">
                  <a:moveTo>
                    <a:pt x="0" y="0"/>
                  </a:moveTo>
                  <a:lnTo>
                    <a:pt x="25421" y="0"/>
                  </a:lnTo>
                  <a:lnTo>
                    <a:pt x="36370" y="108609"/>
                  </a:lnTo>
                  <a:cubicBezTo>
                    <a:pt x="80425" y="323904"/>
                    <a:pt x="252614" y="492525"/>
                    <a:pt x="469781" y="531316"/>
                  </a:cubicBezTo>
                  <a:lnTo>
                    <a:pt x="535422" y="537108"/>
                  </a:lnTo>
                  <a:lnTo>
                    <a:pt x="535422" y="562344"/>
                  </a:lnTo>
                  <a:lnTo>
                    <a:pt x="451424" y="553876"/>
                  </a:lnTo>
                  <a:cubicBezTo>
                    <a:pt x="193797" y="501158"/>
                    <a:pt x="0" y="273211"/>
                    <a:pt x="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1BB770FA-A215-4145-99DD-A80F35222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2181112"/>
              <a:ext cx="535422" cy="1124687"/>
            </a:xfrm>
            <a:custGeom>
              <a:avLst/>
              <a:gdLst>
                <a:gd name="connsiteX0" fmla="*/ 535422 w 535422"/>
                <a:gd name="connsiteY0" fmla="*/ 0 h 1124687"/>
                <a:gd name="connsiteX1" fmla="*/ 535422 w 535422"/>
                <a:gd name="connsiteY1" fmla="*/ 25186 h 1124687"/>
                <a:gd name="connsiteX2" fmla="*/ 456541 w 535422"/>
                <a:gd name="connsiteY2" fmla="*/ 33138 h 1124687"/>
                <a:gd name="connsiteX3" fmla="*/ 25399 w 535422"/>
                <a:gd name="connsiteY3" fmla="*/ 562130 h 1124687"/>
                <a:gd name="connsiteX4" fmla="*/ 456541 w 535422"/>
                <a:gd name="connsiteY4" fmla="*/ 1091123 h 1124687"/>
                <a:gd name="connsiteX5" fmla="*/ 535422 w 535422"/>
                <a:gd name="connsiteY5" fmla="*/ 1099075 h 1124687"/>
                <a:gd name="connsiteX6" fmla="*/ 535422 w 535422"/>
                <a:gd name="connsiteY6" fmla="*/ 1124687 h 1124687"/>
                <a:gd name="connsiteX7" fmla="*/ 451423 w 535422"/>
                <a:gd name="connsiteY7" fmla="*/ 1116219 h 1124687"/>
                <a:gd name="connsiteX8" fmla="*/ 0 w 535422"/>
                <a:gd name="connsiteY8" fmla="*/ 562343 h 1124687"/>
                <a:gd name="connsiteX9" fmla="*/ 451423 w 535422"/>
                <a:gd name="connsiteY9" fmla="*/ 8468 h 1124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7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7"/>
                    <a:pt x="25399" y="301194"/>
                    <a:pt x="25399" y="562130"/>
                  </a:cubicBezTo>
                  <a:cubicBezTo>
                    <a:pt x="25399" y="823067"/>
                    <a:pt x="210489" y="1040774"/>
                    <a:pt x="456541" y="1091123"/>
                  </a:cubicBezTo>
                  <a:lnTo>
                    <a:pt x="535422" y="1099075"/>
                  </a:lnTo>
                  <a:lnTo>
                    <a:pt x="535422" y="1124687"/>
                  </a:lnTo>
                  <a:lnTo>
                    <a:pt x="451423" y="1116219"/>
                  </a:lnTo>
                  <a:cubicBezTo>
                    <a:pt x="193797" y="1063501"/>
                    <a:pt x="0" y="835554"/>
                    <a:pt x="0" y="562343"/>
                  </a:cubicBezTo>
                  <a:cubicBezTo>
                    <a:pt x="0" y="289132"/>
                    <a:pt x="193797" y="61185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6" name="Freeform 29">
              <a:extLst>
                <a:ext uri="{FF2B5EF4-FFF2-40B4-BE49-F238E27FC236}">
                  <a16:creationId xmlns:a16="http://schemas.microsoft.com/office/drawing/2014/main" id="{219FDC8D-2EFE-F143-88AB-B53BDF84E1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578" y="3552837"/>
              <a:ext cx="535422" cy="1124688"/>
            </a:xfrm>
            <a:custGeom>
              <a:avLst/>
              <a:gdLst>
                <a:gd name="connsiteX0" fmla="*/ 535422 w 535422"/>
                <a:gd name="connsiteY0" fmla="*/ 0 h 1124688"/>
                <a:gd name="connsiteX1" fmla="*/ 535422 w 535422"/>
                <a:gd name="connsiteY1" fmla="*/ 25186 h 1124688"/>
                <a:gd name="connsiteX2" fmla="*/ 456541 w 535422"/>
                <a:gd name="connsiteY2" fmla="*/ 33138 h 1124688"/>
                <a:gd name="connsiteX3" fmla="*/ 25399 w 535422"/>
                <a:gd name="connsiteY3" fmla="*/ 562131 h 1124688"/>
                <a:gd name="connsiteX4" fmla="*/ 456541 w 535422"/>
                <a:gd name="connsiteY4" fmla="*/ 1091124 h 1124688"/>
                <a:gd name="connsiteX5" fmla="*/ 535422 w 535422"/>
                <a:gd name="connsiteY5" fmla="*/ 1099076 h 1124688"/>
                <a:gd name="connsiteX6" fmla="*/ 535422 w 535422"/>
                <a:gd name="connsiteY6" fmla="*/ 1124688 h 1124688"/>
                <a:gd name="connsiteX7" fmla="*/ 451423 w 535422"/>
                <a:gd name="connsiteY7" fmla="*/ 1116220 h 1124688"/>
                <a:gd name="connsiteX8" fmla="*/ 0 w 535422"/>
                <a:gd name="connsiteY8" fmla="*/ 562344 h 1124688"/>
                <a:gd name="connsiteX9" fmla="*/ 451423 w 535422"/>
                <a:gd name="connsiteY9" fmla="*/ 8468 h 112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35422" h="1124688">
                  <a:moveTo>
                    <a:pt x="535422" y="0"/>
                  </a:moveTo>
                  <a:lnTo>
                    <a:pt x="535422" y="25186"/>
                  </a:lnTo>
                  <a:lnTo>
                    <a:pt x="456541" y="33138"/>
                  </a:lnTo>
                  <a:cubicBezTo>
                    <a:pt x="210489" y="83488"/>
                    <a:pt x="25399" y="301195"/>
                    <a:pt x="25399" y="562131"/>
                  </a:cubicBezTo>
                  <a:cubicBezTo>
                    <a:pt x="25399" y="823068"/>
                    <a:pt x="210489" y="1040775"/>
                    <a:pt x="456541" y="1091124"/>
                  </a:cubicBezTo>
                  <a:lnTo>
                    <a:pt x="535422" y="1099076"/>
                  </a:lnTo>
                  <a:lnTo>
                    <a:pt x="535422" y="1124688"/>
                  </a:lnTo>
                  <a:lnTo>
                    <a:pt x="451423" y="1116220"/>
                  </a:lnTo>
                  <a:cubicBezTo>
                    <a:pt x="193797" y="1063502"/>
                    <a:pt x="0" y="835555"/>
                    <a:pt x="0" y="562344"/>
                  </a:cubicBezTo>
                  <a:cubicBezTo>
                    <a:pt x="0" y="289133"/>
                    <a:pt x="193797" y="61186"/>
                    <a:pt x="451423" y="846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7" name="Freeform 30">
              <a:extLst>
                <a:ext uri="{FF2B5EF4-FFF2-40B4-BE49-F238E27FC236}">
                  <a16:creationId xmlns:a16="http://schemas.microsoft.com/office/drawing/2014/main" id="{EB93DBCE-E7A6-BE4D-8D07-3D07913D93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56642" y="6295916"/>
              <a:ext cx="535358" cy="562084"/>
            </a:xfrm>
            <a:custGeom>
              <a:avLst/>
              <a:gdLst>
                <a:gd name="connsiteX0" fmla="*/ 535358 w 535358"/>
                <a:gd name="connsiteY0" fmla="*/ 0 h 562084"/>
                <a:gd name="connsiteX1" fmla="*/ 535358 w 535358"/>
                <a:gd name="connsiteY1" fmla="*/ 25186 h 562084"/>
                <a:gd name="connsiteX2" fmla="*/ 469717 w 535358"/>
                <a:gd name="connsiteY2" fmla="*/ 30978 h 562084"/>
                <a:gd name="connsiteX3" fmla="*/ 36306 w 535358"/>
                <a:gd name="connsiteY3" fmla="*/ 453686 h 562084"/>
                <a:gd name="connsiteX4" fmla="*/ 25378 w 535358"/>
                <a:gd name="connsiteY4" fmla="*/ 562084 h 562084"/>
                <a:gd name="connsiteX5" fmla="*/ 0 w 535358"/>
                <a:gd name="connsiteY5" fmla="*/ 562084 h 562084"/>
                <a:gd name="connsiteX6" fmla="*/ 11423 w 535358"/>
                <a:gd name="connsiteY6" fmla="*/ 448780 h 562084"/>
                <a:gd name="connsiteX7" fmla="*/ 465221 w 535358"/>
                <a:gd name="connsiteY7" fmla="*/ 6189 h 5620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35358" h="562084">
                  <a:moveTo>
                    <a:pt x="535358" y="0"/>
                  </a:moveTo>
                  <a:lnTo>
                    <a:pt x="535358" y="25186"/>
                  </a:lnTo>
                  <a:lnTo>
                    <a:pt x="469717" y="30978"/>
                  </a:lnTo>
                  <a:cubicBezTo>
                    <a:pt x="252550" y="69769"/>
                    <a:pt x="80361" y="238391"/>
                    <a:pt x="36306" y="453686"/>
                  </a:cubicBezTo>
                  <a:lnTo>
                    <a:pt x="25378" y="562084"/>
                  </a:lnTo>
                  <a:lnTo>
                    <a:pt x="0" y="562084"/>
                  </a:lnTo>
                  <a:lnTo>
                    <a:pt x="11423" y="448780"/>
                  </a:lnTo>
                  <a:cubicBezTo>
                    <a:pt x="57551" y="223357"/>
                    <a:pt x="237840" y="46805"/>
                    <a:pt x="465221" y="618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17">
            <a:extLst>
              <a:ext uri="{FF2B5EF4-FFF2-40B4-BE49-F238E27FC236}">
                <a16:creationId xmlns:a16="http://schemas.microsoft.com/office/drawing/2014/main" id="{8C393749-7AE6-1341-8D2D-3F0369850F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5150" y="6087110"/>
            <a:ext cx="110583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F4E8743-A295-541D-54FE-26651B94B61B}"/>
              </a:ext>
            </a:extLst>
          </p:cNvPr>
          <p:cNvGrpSpPr/>
          <p:nvPr/>
        </p:nvGrpSpPr>
        <p:grpSpPr>
          <a:xfrm>
            <a:off x="1096342" y="2195282"/>
            <a:ext cx="9537162" cy="615481"/>
            <a:chOff x="565150" y="2220364"/>
            <a:chExt cx="10160152" cy="590400"/>
          </a:xfrm>
        </p:grpSpPr>
        <p:sp>
          <p:nvSpPr>
            <p:cNvPr id="14" name="四角形: 角を丸くする 13">
              <a:extLst>
                <a:ext uri="{FF2B5EF4-FFF2-40B4-BE49-F238E27FC236}">
                  <a16:creationId xmlns:a16="http://schemas.microsoft.com/office/drawing/2014/main" id="{D5C934E0-D961-DC4B-6A63-CA80697A966D}"/>
                </a:ext>
              </a:extLst>
            </p:cNvPr>
            <p:cNvSpPr/>
            <p:nvPr/>
          </p:nvSpPr>
          <p:spPr>
            <a:xfrm>
              <a:off x="565150" y="2220364"/>
              <a:ext cx="10160152" cy="590400"/>
            </a:xfrm>
            <a:prstGeom prst="roundRect">
              <a:avLst/>
            </a:prstGeom>
            <a:solidFill>
              <a:srgbClr val="CFE5C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四角形: 角を丸くする 4">
              <a:extLst>
                <a:ext uri="{FF2B5EF4-FFF2-40B4-BE49-F238E27FC236}">
                  <a16:creationId xmlns:a16="http://schemas.microsoft.com/office/drawing/2014/main" id="{19BF51BB-1600-F142-ED45-F83CD5DD6698}"/>
                </a:ext>
              </a:extLst>
            </p:cNvPr>
            <p:cNvSpPr txBox="1"/>
            <p:nvPr/>
          </p:nvSpPr>
          <p:spPr>
            <a:xfrm>
              <a:off x="565150" y="2251337"/>
              <a:ext cx="10101403" cy="5327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8029" tIns="0" rIns="268029" bIns="0" numCol="1" spcCol="1270" anchor="ctr" anchorCtr="0">
              <a:noAutofit/>
            </a:bodyPr>
            <a:lstStyle/>
            <a:p>
              <a:pPr marL="0" lvl="0" indent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sz="2000" b="1" i="0" kern="1200" dirty="0" err="1">
                  <a:solidFill>
                    <a:srgbClr val="7030A0"/>
                  </a:solidFill>
                </a:rPr>
                <a:t>Wh</a:t>
              </a:r>
              <a:r>
                <a:rPr kumimoji="1" lang="en-US" sz="2000" b="1" i="0" kern="1200" dirty="0">
                  <a:solidFill>
                    <a:srgbClr val="7030A0"/>
                  </a:solidFill>
                </a:rPr>
                <a:t>-questions</a:t>
              </a:r>
              <a:r>
                <a:rPr kumimoji="1" lang="en-US" sz="2000" b="1" i="0" u="none" kern="1200" dirty="0">
                  <a:solidFill>
                    <a:schemeClr val="bg1"/>
                  </a:solidFill>
                </a:rPr>
                <a:t> </a:t>
              </a:r>
              <a:r>
                <a:rPr kumimoji="1" lang="en-US" altLang="ja-JP" sz="2000" b="1" i="0" u="none" kern="1200" dirty="0">
                  <a:solidFill>
                    <a:schemeClr val="bg1"/>
                  </a:solidFill>
                </a:rPr>
                <a:t>+ </a:t>
              </a:r>
              <a:r>
                <a:rPr kumimoji="1" lang="en-US" altLang="ja-JP" sz="2000" b="1" i="0" u="none" kern="1200" dirty="0">
                  <a:solidFill>
                    <a:schemeClr val="bg1"/>
                  </a:solidFill>
                  <a:highlight>
                    <a:srgbClr val="FFFF00"/>
                  </a:highlight>
                </a:rPr>
                <a:t>do</a:t>
              </a:r>
              <a:r>
                <a:rPr kumimoji="1" lang="en-US" altLang="ja-JP" sz="2000" b="1" i="0" u="none" kern="1200" dirty="0">
                  <a:solidFill>
                    <a:schemeClr val="bg1"/>
                  </a:solidFill>
                </a:rPr>
                <a:t> </a:t>
              </a:r>
              <a:r>
                <a:rPr kumimoji="1" lang="en-US" sz="2000" b="1" i="0" u="none" kern="1200" dirty="0">
                  <a:solidFill>
                    <a:schemeClr val="bg1"/>
                  </a:solidFill>
                </a:rPr>
                <a:t>+ </a:t>
              </a:r>
              <a:r>
                <a:rPr kumimoji="1" lang="en-US" sz="2000" b="1" i="0" u="none" kern="1200" dirty="0">
                  <a:solidFill>
                    <a:srgbClr val="FF0000"/>
                  </a:solidFill>
                </a:rPr>
                <a:t>subject</a:t>
              </a:r>
              <a:r>
                <a:rPr kumimoji="1" lang="en-US" sz="2000" b="1" i="0" u="none" kern="1200" dirty="0">
                  <a:solidFill>
                    <a:schemeClr val="bg1"/>
                  </a:solidFill>
                </a:rPr>
                <a:t> </a:t>
              </a:r>
              <a:r>
                <a:rPr kumimoji="1" lang="en-US" sz="2000" b="1" i="0" kern="1200" dirty="0">
                  <a:solidFill>
                    <a:schemeClr val="bg1"/>
                  </a:solidFill>
                </a:rPr>
                <a:t>+ </a:t>
              </a:r>
              <a:r>
                <a:rPr kumimoji="1" lang="en-US" sz="2000" b="1" i="0" u="sng" kern="1200" dirty="0">
                  <a:solidFill>
                    <a:schemeClr val="bg1"/>
                  </a:solidFill>
                </a:rPr>
                <a:t>base form</a:t>
              </a:r>
              <a:r>
                <a:rPr kumimoji="1" lang="en-US" sz="2000" b="1" i="0" kern="1200" dirty="0">
                  <a:solidFill>
                    <a:schemeClr val="bg1"/>
                  </a:solidFill>
                </a:rPr>
                <a:t> + </a:t>
              </a:r>
              <a:r>
                <a:rPr kumimoji="1" lang="en-US" sz="2000" b="1" i="0" kern="1200" dirty="0">
                  <a:solidFill>
                    <a:schemeClr val="accent1">
                      <a:lumMod val="75000"/>
                    </a:schemeClr>
                  </a:solidFill>
                </a:rPr>
                <a:t>object/complement</a:t>
              </a:r>
              <a:r>
                <a:rPr kumimoji="1" lang="en-US" sz="2000" b="1" i="0" kern="1200" dirty="0">
                  <a:solidFill>
                    <a:schemeClr val="bg1"/>
                  </a:solidFill>
                </a:rPr>
                <a:t>?</a:t>
              </a:r>
              <a:endParaRPr lang="en-US" sz="20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D40206-3939-206A-2A13-077FEB97F34A}"/>
              </a:ext>
            </a:extLst>
          </p:cNvPr>
          <p:cNvSpPr txBox="1"/>
          <p:nvPr/>
        </p:nvSpPr>
        <p:spPr>
          <a:xfrm>
            <a:off x="565150" y="1790684"/>
            <a:ext cx="9198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Note: who, what, when, where, why, how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83251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/>
    </p:bldLst>
  </p:timing>
</p:sld>
</file>

<file path=ppt/theme/theme1.xml><?xml version="1.0" encoding="utf-8"?>
<a:theme xmlns:a="http://schemas.openxmlformats.org/drawingml/2006/main" name="PunchcardVTI">
  <a:themeElements>
    <a:clrScheme name="AnalogousFromDarkSeedLeftStep">
      <a:dk1>
        <a:srgbClr val="000000"/>
      </a:dk1>
      <a:lt1>
        <a:srgbClr val="FFFFFF"/>
      </a:lt1>
      <a:dk2>
        <a:srgbClr val="412E24"/>
      </a:dk2>
      <a:lt2>
        <a:srgbClr val="E8E2E8"/>
      </a:lt2>
      <a:accent1>
        <a:srgbClr val="47B547"/>
      </a:accent1>
      <a:accent2>
        <a:srgbClr val="6CB13B"/>
      </a:accent2>
      <a:accent3>
        <a:srgbClr val="98A942"/>
      </a:accent3>
      <a:accent4>
        <a:srgbClr val="B1933B"/>
      </a:accent4>
      <a:accent5>
        <a:srgbClr val="C3744D"/>
      </a:accent5>
      <a:accent6>
        <a:srgbClr val="B13B45"/>
      </a:accent6>
      <a:hlink>
        <a:srgbClr val="AF743A"/>
      </a:hlink>
      <a:folHlink>
        <a:srgbClr val="7F7F7F"/>
      </a:folHlink>
    </a:clrScheme>
    <a:fontScheme name="Punchcard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nchcardVTI" id="{C7262591-AF98-8F48-B56D-6342D2439B1A}" vid="{261D9F73-974A-B14E-9EAF-4871CCA60BB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540</Words>
  <Application>Microsoft Office PowerPoint</Application>
  <PresentationFormat>ワイド画面</PresentationFormat>
  <Paragraphs>64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Noto Sans JP</vt:lpstr>
      <vt:lpstr>Meiryo</vt:lpstr>
      <vt:lpstr>見出し</vt:lpstr>
      <vt:lpstr>游ゴシック</vt:lpstr>
      <vt:lpstr>Arial</vt:lpstr>
      <vt:lpstr>PunchcardVTI</vt:lpstr>
      <vt:lpstr>Present Simple</vt:lpstr>
      <vt:lpstr>What is Present Simple?</vt:lpstr>
      <vt:lpstr>What is Present Simple?</vt:lpstr>
      <vt:lpstr>How to create Present Simple?</vt:lpstr>
      <vt:lpstr>How to create Present Simple?</vt:lpstr>
      <vt:lpstr>How to create Present Simple?</vt:lpstr>
      <vt:lpstr>When to use Present Simple?</vt:lpstr>
      <vt:lpstr>What are Yes/No Questions?</vt:lpstr>
      <vt:lpstr>What are Wh-Questions?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Coltman Aurora</dc:creator>
  <cp:lastModifiedBy>Coltman Aurora</cp:lastModifiedBy>
  <cp:revision>75</cp:revision>
  <dcterms:created xsi:type="dcterms:W3CDTF">2022-05-25T01:32:27Z</dcterms:created>
  <dcterms:modified xsi:type="dcterms:W3CDTF">2022-07-15T05:14:38Z</dcterms:modified>
</cp:coreProperties>
</file>