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96A0DA5-062A-4142-B4D1-C7ABAB88A997}">
  <a:tblStyle styleId="{396A0DA5-062A-4142-B4D1-C7ABAB88A9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i0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i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b3f7e05115_0_7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b3f7e05115_0_7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3f7e05115_0_13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2b3f7e05115_0_13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b3f7e05115_0_34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2b3f7e05115_0_34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b3f7e05115_0_23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b3f7e05115_0_23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i5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i5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3f7e05115_0_89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3f7e05115_0_89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3f7e05115_0_104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3f7e05115_0_104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3f7e05115_0_42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b3f7e05115_0_42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3"/>
          <p:cNvSpPr txBox="1"/>
          <p:nvPr>
            <p:ph type="ctrTitle"/>
          </p:nvPr>
        </p:nvSpPr>
        <p:spPr>
          <a:xfrm>
            <a:off x="914400" y="3048000"/>
            <a:ext cx="833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●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○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■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●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○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■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●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○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800"/>
              <a:buFont typeface="Times New Roman"/>
              <a:buChar char="■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" type="subTitle"/>
          </p:nvPr>
        </p:nvSpPr>
        <p:spPr>
          <a:xfrm>
            <a:off x="1828800" y="4572000"/>
            <a:ext cx="650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●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○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■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●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○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■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●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○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■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●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○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■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●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○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■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●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○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■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304800" y="1828800"/>
            <a:ext cx="955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●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○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■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●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○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■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●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○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4267"/>
              <a:buFont typeface="Times New Roman"/>
              <a:buChar char="■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30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2" type="body"/>
          </p:nvPr>
        </p:nvSpPr>
        <p:spPr>
          <a:xfrm>
            <a:off x="538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●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○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2667"/>
              <a:buFont typeface="Times New Roman"/>
              <a:buChar char="■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04800" y="6705600"/>
            <a:ext cx="9550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●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31800" lvl="1" marL="9144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○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31800" lvl="2" marL="13716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■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431800" lvl="3" marL="18288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●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31800" lvl="4" marL="22860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○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31800" lvl="5" marL="27432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■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31800" lvl="6" marL="32004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●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31800" lvl="7" marL="36576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○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31800" lvl="8" marL="4114800" algn="ctr">
              <a:spcBef>
                <a:spcPts val="0"/>
              </a:spcBef>
              <a:spcAft>
                <a:spcPts val="0"/>
              </a:spcAft>
              <a:buClr>
                <a:srgbClr val="332B29"/>
              </a:buClr>
              <a:buSzPts val="3200"/>
              <a:buFont typeface="Times New Roman"/>
              <a:buChar char="■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jpg"/><Relationship Id="rId10" Type="http://schemas.openxmlformats.org/officeDocument/2006/relationships/image" Target="../media/image10.jpg"/><Relationship Id="rId13" Type="http://schemas.openxmlformats.org/officeDocument/2006/relationships/image" Target="../media/image3.jpg"/><Relationship Id="rId1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14.jpg"/><Relationship Id="rId9" Type="http://schemas.openxmlformats.org/officeDocument/2006/relationships/image" Target="../media/image5.jpg"/><Relationship Id="rId15" Type="http://schemas.openxmlformats.org/officeDocument/2006/relationships/image" Target="../media/image16.jpg"/><Relationship Id="rId14" Type="http://schemas.openxmlformats.org/officeDocument/2006/relationships/image" Target="../media/image9.jpg"/><Relationship Id="rId16" Type="http://schemas.openxmlformats.org/officeDocument/2006/relationships/image" Target="../media/image13.jpg"/><Relationship Id="rId5" Type="http://schemas.openxmlformats.org/officeDocument/2006/relationships/image" Target="../media/image6.jpg"/><Relationship Id="rId6" Type="http://schemas.openxmlformats.org/officeDocument/2006/relationships/image" Target="../media/image15.jpg"/><Relationship Id="rId7" Type="http://schemas.openxmlformats.org/officeDocument/2006/relationships/image" Target="../media/image12.jpg"/><Relationship Id="rId8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/>
        </p:nvSpPr>
        <p:spPr>
          <a:xfrm>
            <a:off x="1517650" y="6399850"/>
            <a:ext cx="71247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Sightseeing boat in Matsushima Bay.</a:t>
            </a:r>
            <a:endParaRPr b="1" sz="30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松島湾の遊覧船。</a:t>
            </a:r>
            <a:endParaRPr sz="30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24" name="Google Shape;2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4963" y="407300"/>
            <a:ext cx="7990068" cy="5992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2277900" y="321925"/>
            <a:ext cx="7617300" cy="66939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Times"/>
                <a:ea typeface="Times"/>
                <a:cs typeface="Times"/>
                <a:sym typeface="Times"/>
              </a:rPr>
              <a:t>November 18, 2023</a:t>
            </a:r>
            <a:endParaRPr sz="36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Dear Mom,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	I went to Matsushima Bay last weekend. It was very beautiful. I went on a sightseeing boat and saw many islands. Then, I went to Zuiganji Temple. It was very crowded. I bought an omamori. It is very cute. I miss you. Take care of yourself. I love you.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								Much love,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457200" lvl="0" marL="5029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Trysten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descr="Post stamp japan hi-res stock photography and images - Alamy" id="30" name="Google Shape;30;p8"/>
          <p:cNvPicPr preferRelativeResize="0"/>
          <p:nvPr/>
        </p:nvPicPr>
        <p:blipFill rotWithShape="1">
          <a:blip r:embed="rId3">
            <a:alphaModFix/>
          </a:blip>
          <a:srcRect b="9499" l="5567" r="3158" t="4457"/>
          <a:stretch/>
        </p:blipFill>
        <p:spPr>
          <a:xfrm>
            <a:off x="458325" y="253575"/>
            <a:ext cx="1645000" cy="234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ctrTitle"/>
          </p:nvPr>
        </p:nvSpPr>
        <p:spPr>
          <a:xfrm>
            <a:off x="1318075" y="1091575"/>
            <a:ext cx="7629300" cy="40101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48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48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48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6" name="Google Shape;36;p9"/>
          <p:cNvSpPr txBox="1"/>
          <p:nvPr/>
        </p:nvSpPr>
        <p:spPr>
          <a:xfrm>
            <a:off x="2336425" y="5972725"/>
            <a:ext cx="55926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>
                <a:solidFill>
                  <a:srgbClr val="70757A"/>
                </a:solidFill>
                <a:highlight>
                  <a:srgbClr val="FFFFFF"/>
                </a:highlight>
              </a:rPr>
              <a:t> </a:t>
            </a:r>
            <a:endParaRPr sz="1050">
              <a:solidFill>
                <a:srgbClr val="70757A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Ouchijuku Snow Festival.</a:t>
            </a:r>
            <a:endParaRPr b="1" sz="300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021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大内宿雪まつり。</a:t>
            </a:r>
            <a:endParaRPr sz="3000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7750" y="595538"/>
            <a:ext cx="8286750" cy="521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2277900" y="321925"/>
            <a:ext cx="7617300" cy="66939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Times"/>
                <a:ea typeface="Times"/>
                <a:cs typeface="Times"/>
                <a:sym typeface="Times"/>
              </a:rPr>
              <a:t>February </a:t>
            </a:r>
            <a:r>
              <a:rPr lang="en-US" sz="3600">
                <a:latin typeface="Times"/>
                <a:ea typeface="Times"/>
                <a:cs typeface="Times"/>
                <a:sym typeface="Times"/>
              </a:rPr>
              <a:t>11, 2023</a:t>
            </a:r>
            <a:endParaRPr sz="36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66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Dear Abby,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	</a:t>
            </a:r>
            <a:r>
              <a:rPr lang="en-US" sz="3000">
                <a:latin typeface="Times"/>
                <a:ea typeface="Times"/>
                <a:cs typeface="Times"/>
                <a:sym typeface="Times"/>
              </a:rPr>
              <a:t>It is very cold in Aizutakada. We have a lot of snow. This weekend, I went to the </a:t>
            </a:r>
            <a:r>
              <a:rPr lang="en-US" sz="3000">
                <a:solidFill>
                  <a:srgbClr val="202124"/>
                </a:solidFill>
              </a:rPr>
              <a:t>Ouchijuku Snow Festival. It was very fun and beautiful. I ate negi soba and drank barley tea. I saw beautiful fireworks too. I miss you and Marco! </a:t>
            </a:r>
            <a:endParaRPr sz="30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02124"/>
                </a:solidFill>
              </a:rPr>
              <a:t>I love you! See you soon.</a:t>
            </a:r>
            <a:endParaRPr sz="3000">
              <a:solidFill>
                <a:srgbClr val="202124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								Best,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457200" lvl="0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Trysten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descr="Forever (55¢) U.S. Flag 2019" id="43" name="Google Shape;43;p10"/>
          <p:cNvPicPr preferRelativeResize="0"/>
          <p:nvPr/>
        </p:nvPicPr>
        <p:blipFill rotWithShape="1">
          <a:blip r:embed="rId3">
            <a:alphaModFix/>
          </a:blip>
          <a:srcRect b="5912" l="24880" r="25358" t="10454"/>
          <a:stretch/>
        </p:blipFill>
        <p:spPr>
          <a:xfrm>
            <a:off x="344550" y="261975"/>
            <a:ext cx="1585300" cy="140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ctrTitle"/>
          </p:nvPr>
        </p:nvSpPr>
        <p:spPr>
          <a:xfrm>
            <a:off x="1318075" y="1091575"/>
            <a:ext cx="7629300" cy="40101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48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48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48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latin typeface="Times"/>
                <a:ea typeface="Times"/>
                <a:cs typeface="Times"/>
                <a:sym typeface="Times"/>
              </a:rPr>
              <a:t>ここに写真を貼ってください！</a:t>
            </a:r>
            <a:endParaRPr sz="4200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9" name="Google Shape;49;p11"/>
          <p:cNvSpPr txBox="1"/>
          <p:nvPr/>
        </p:nvSpPr>
        <p:spPr>
          <a:xfrm>
            <a:off x="2334950" y="6297350"/>
            <a:ext cx="55926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33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画像のキャプションはここに - 具体的に！</a:t>
            </a:r>
            <a:endParaRPr sz="2133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2611050" y="304850"/>
            <a:ext cx="6848100" cy="66939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66">
                <a:latin typeface="Times"/>
                <a:ea typeface="Times"/>
                <a:cs typeface="Times"/>
                <a:sym typeface="Times"/>
              </a:rPr>
              <a:t>日付 - 月, 日, 年</a:t>
            </a:r>
            <a:endParaRPr sz="1866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66">
                <a:latin typeface="Times"/>
                <a:ea typeface="Times"/>
                <a:cs typeface="Times"/>
                <a:sym typeface="Times"/>
              </a:rPr>
              <a:t>(In English!!)</a:t>
            </a:r>
            <a:endParaRPr sz="1866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66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66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66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Dear だれが, 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	ハガキの本文はここに書く-地名と何をしたかを書く。少なくとも4つの文章を書く。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過去形を使うことを忘れずに！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終わり挨拶,</a:t>
            </a:r>
            <a:endParaRPr sz="3000">
              <a:latin typeface="Times"/>
              <a:ea typeface="Times"/>
              <a:cs typeface="Times"/>
              <a:sym typeface="Times"/>
            </a:endParaRPr>
          </a:p>
          <a:p>
            <a:pPr indent="457200" lvl="0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latin typeface="Times"/>
                <a:ea typeface="Times"/>
                <a:cs typeface="Times"/>
                <a:sym typeface="Times"/>
              </a:rPr>
              <a:t>あなたの名前</a:t>
            </a:r>
            <a:endParaRPr sz="1866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5" name="Google Shape;55;p12"/>
          <p:cNvSpPr txBox="1"/>
          <p:nvPr/>
        </p:nvSpPr>
        <p:spPr>
          <a:xfrm>
            <a:off x="605075" y="304850"/>
            <a:ext cx="1260600" cy="1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33">
                <a:solidFill>
                  <a:srgbClr val="332B29"/>
                </a:solidFill>
                <a:latin typeface="Times"/>
                <a:ea typeface="Times"/>
                <a:cs typeface="Times"/>
                <a:sym typeface="Times"/>
              </a:rPr>
              <a:t>ここにスタンプを押す。</a:t>
            </a:r>
            <a:endParaRPr sz="2133">
              <a:solidFill>
                <a:srgbClr val="332B29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使える過去形の動詞 </a:t>
            </a:r>
            <a:endParaRPr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849988" y="1692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{396A0DA5-062A-4142-B4D1-C7ABAB88A997}</a:tableStyleId>
              </a:tblPr>
              <a:tblGrid>
                <a:gridCol w="2751675"/>
                <a:gridCol w="2751675"/>
                <a:gridCol w="2751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ate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saw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went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enjoyed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bought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stayed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cleaned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cooked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played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763150" y="3969450"/>
            <a:ext cx="8875800" cy="23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highlight>
                  <a:srgbClr val="FFFF00"/>
                </a:highlight>
              </a:rPr>
              <a:t>"was "は "is "の過去形であることを覚えておいてほしい。</a:t>
            </a:r>
            <a:endParaRPr sz="24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例: “It is fun.” → “It was fun.”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/>
              <a:t>使える終わりの挨拶</a:t>
            </a:r>
            <a:endParaRPr sz="4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543950" y="3255400"/>
            <a:ext cx="9550500" cy="161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highlight>
                  <a:srgbClr val="00FFFF"/>
                </a:highlight>
              </a:rPr>
              <a:t>最後の挨拶の後のコンマをお忘れなく。</a:t>
            </a:r>
            <a:endParaRPr sz="3600">
              <a:highlight>
                <a:srgbClr val="00FFFF"/>
              </a:highlight>
            </a:endParaRPr>
          </a:p>
        </p:txBody>
      </p:sp>
      <p:graphicFrame>
        <p:nvGraphicFramePr>
          <p:cNvPr id="69" name="Google Shape;69;p14"/>
          <p:cNvGraphicFramePr/>
          <p:nvPr/>
        </p:nvGraphicFramePr>
        <p:xfrm>
          <a:off x="952525" y="153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{396A0DA5-062A-4142-B4D1-C7ABAB88A997}</a:tableStyleId>
              </a:tblPr>
              <a:tblGrid>
                <a:gridCol w="2751675"/>
                <a:gridCol w="2751675"/>
                <a:gridCol w="2751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Best,</a:t>
                      </a:r>
                      <a:endParaRPr sz="3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Much love,</a:t>
                      </a:r>
                      <a:endParaRPr sz="3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Sincerely, </a:t>
                      </a:r>
                      <a:endParaRPr sz="3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Best regards, </a:t>
                      </a:r>
                      <a:endParaRPr sz="3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Take care, </a:t>
                      </a:r>
                      <a:endParaRPr sz="3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Yours truly, </a:t>
                      </a:r>
                      <a:endParaRPr sz="3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Stamps! PLEASE USE ONE!</a:t>
            </a:r>
            <a:endParaRPr/>
          </a:p>
        </p:txBody>
      </p:sp>
      <p:pic>
        <p:nvPicPr>
          <p:cNvPr descr="Post stamp japan hi-res stock photography and images - Alamy" id="75" name="Google Shape;75;p15"/>
          <p:cNvPicPr preferRelativeResize="0"/>
          <p:nvPr/>
        </p:nvPicPr>
        <p:blipFill rotWithShape="1">
          <a:blip r:embed="rId3">
            <a:alphaModFix/>
          </a:blip>
          <a:srcRect b="9499" l="5567" r="3158" t="4457"/>
          <a:stretch/>
        </p:blipFill>
        <p:spPr>
          <a:xfrm>
            <a:off x="509600" y="1406850"/>
            <a:ext cx="1645000" cy="2342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rever (55¢) U.S. Flag 2019" id="76" name="Google Shape;76;p15"/>
          <p:cNvPicPr preferRelativeResize="0"/>
          <p:nvPr/>
        </p:nvPicPr>
        <p:blipFill rotWithShape="1">
          <a:blip r:embed="rId4">
            <a:alphaModFix/>
          </a:blip>
          <a:srcRect b="5912" l="24880" r="25358" t="10454"/>
          <a:stretch/>
        </p:blipFill>
        <p:spPr>
          <a:xfrm>
            <a:off x="2625425" y="1355600"/>
            <a:ext cx="1469325" cy="1298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pan 4137e Used - Rilakkuma - Rilakkuma with a Letter | Asia - Japan,  General Issue Stamp / HipStamp"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6625" y="5080000"/>
            <a:ext cx="20193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amp: Korilakkuma Writing Postcards (Japan(Greetings: Rilakkuma) Mi:JP  8630,Sn:JP 4136b,Yt:JP 8264,Sg:JP 7343,WAD:JP 259.17,Sak:JP G167b" id="78" name="Google Shape;7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14375" y="4815200"/>
            <a:ext cx="14478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panese Anime editorial stock photo. Illustration of postcard - 138673488" id="79" name="Google Shape;79;p15"/>
          <p:cNvPicPr preferRelativeResize="0"/>
          <p:nvPr/>
        </p:nvPicPr>
        <p:blipFill rotWithShape="1">
          <a:blip r:embed="rId7">
            <a:alphaModFix/>
          </a:blip>
          <a:srcRect b="6846" l="0" r="0" t="0"/>
          <a:stretch/>
        </p:blipFill>
        <p:spPr>
          <a:xfrm>
            <a:off x="4346625" y="1355600"/>
            <a:ext cx="1466850" cy="1597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265 Anime Stamp Stock Photos - Free &amp; Royalty-Free Stock Photos from  Dreamstime" id="80" name="Google Shape;8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9600" y="3892575"/>
            <a:ext cx="142875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urrent U.S. Postage Stamps | Disney art, Disney posters, Mickey mouse" id="81" name="Google Shape;81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447063" y="2911425"/>
            <a:ext cx="13525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xar U.S Postage Stamps" id="82" name="Google Shape;82;p15"/>
          <p:cNvPicPr preferRelativeResize="0"/>
          <p:nvPr/>
        </p:nvPicPr>
        <p:blipFill rotWithShape="1">
          <a:blip r:embed="rId10">
            <a:alphaModFix/>
          </a:blip>
          <a:srcRect b="0" l="50463" r="0" t="0"/>
          <a:stretch/>
        </p:blipFill>
        <p:spPr>
          <a:xfrm>
            <a:off x="6302950" y="1396938"/>
            <a:ext cx="15051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xar U.S Postage Stamps" id="83" name="Google Shape;83;p15"/>
          <p:cNvPicPr preferRelativeResize="0"/>
          <p:nvPr/>
        </p:nvPicPr>
        <p:blipFill rotWithShape="1">
          <a:blip r:embed="rId10">
            <a:alphaModFix/>
          </a:blip>
          <a:srcRect b="0" l="0" r="50463" t="0"/>
          <a:stretch/>
        </p:blipFill>
        <p:spPr>
          <a:xfrm>
            <a:off x="4308325" y="3152775"/>
            <a:ext cx="15051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stage stamp featuring Mt. Fuji. Mount Fuji, located on Honshu Island, is  the highest mountain in Japan … | Japanese stamp, Postage stamp art,  Postage stamp design" id="84" name="Google Shape;84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297575" y="1406850"/>
            <a:ext cx="124777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panese Postage Stamp With A Drawing Of The National Flag Of Japan  Celebrating An American Tour By Emperor Hirohito And Empress Nagako Stock  Photo, Picture and Royalty Free Image. Image 12113091." id="85" name="Google Shape;85;p15"/>
          <p:cNvPicPr preferRelativeResize="0"/>
          <p:nvPr/>
        </p:nvPicPr>
        <p:blipFill rotWithShape="1">
          <a:blip r:embed="rId12">
            <a:alphaModFix/>
          </a:blip>
          <a:srcRect b="7040" l="4485" r="5073" t="4628"/>
          <a:stretch/>
        </p:blipFill>
        <p:spPr>
          <a:xfrm>
            <a:off x="6021875" y="3200650"/>
            <a:ext cx="206730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tsCenterstage: Cats on Stamps!" id="86" name="Google Shape;86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529400" y="4866450"/>
            <a:ext cx="1238250" cy="2047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laying to Win | National Postal Museum" id="87" name="Google Shape;87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66875" y="5864876"/>
            <a:ext cx="1937475" cy="15363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7x BASKETBALL Sports 1991 29c Unused Vintage Postage Stamp Free Shipping  Your 1 Source. the Best Prices on Vintage Stamps - Etsy" id="88" name="Google Shape;88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8451475" y="3365500"/>
            <a:ext cx="111442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mazon.com: USPS Tulips (Sheet of 20) Postage Forever Stamps Beauty Flowers  Garden Love 2022 Scott #5681 : USPS: Office Products" id="89" name="Google Shape;89;p15"/>
          <p:cNvPicPr preferRelativeResize="0"/>
          <p:nvPr/>
        </p:nvPicPr>
        <p:blipFill rotWithShape="1">
          <a:blip r:embed="rId16">
            <a:alphaModFix/>
          </a:blip>
          <a:srcRect b="3671" l="6754" r="6319" t="4761"/>
          <a:stretch/>
        </p:blipFill>
        <p:spPr>
          <a:xfrm>
            <a:off x="8168888" y="5197991"/>
            <a:ext cx="1505150" cy="1152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texturized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