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2" r:id="rId16"/>
    <p:sldId id="274" r:id="rId17"/>
    <p:sldId id="275" r:id="rId18"/>
    <p:sldId id="276" r:id="rId19"/>
    <p:sldId id="278" r:id="rId20"/>
    <p:sldId id="279" r:id="rId21"/>
    <p:sldId id="280" r:id="rId22"/>
    <p:sldId id="281" r:id="rId23"/>
    <p:sldId id="283" r:id="rId24"/>
    <p:sldId id="284" r:id="rId25"/>
    <p:sldId id="285" r:id="rId26"/>
    <p:sldId id="28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7CC52-2D7A-4A07-95F4-4700C8C9A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7D04B4-A4E8-4415-B05E-E9C3B4ADB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36BBF-A110-4CFB-9BE8-7DD8797A0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AC01-D98D-4843-AE29-C6A66CA6C4FA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C2F56-E5CD-400F-B234-7B6BF0EF2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7BF53-C6BE-436D-88F7-7AEA39AC5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F8B-62CB-47EB-8E02-C2D6ED8D4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60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2EF9-D960-4FFD-B31B-10992101D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47E905-AC10-41DE-BB4B-ACA8017E9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643FC-9D99-42FE-A0EC-0F7C61230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AC01-D98D-4843-AE29-C6A66CA6C4FA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80BF4-F394-4531-A7AD-FAF2186E3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5E00B-580B-417F-8AE8-B00BAE7DE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F8B-62CB-47EB-8E02-C2D6ED8D4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1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591953-A0C1-493D-9F25-191A903016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A90550-7B41-4586-8C1D-7170573C8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668F2-BDDF-424A-BD09-00CF2AB5A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AC01-D98D-4843-AE29-C6A66CA6C4FA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4EF67-C928-49CE-AC78-FFE6A76DD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390F5-35FA-40DB-8B5F-D76EA3D93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F8B-62CB-47EB-8E02-C2D6ED8D4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3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47042-FD26-49A1-8E3C-6E409E668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DB8FB-CF00-40F4-9DA1-CFFCEF8DD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DBFF7-E1E9-4FBA-9083-27D9C7ACF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AC01-D98D-4843-AE29-C6A66CA6C4FA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856CA-4080-4AD9-A4A4-04AF664DF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72F25-094B-45C8-A60F-C42D4EAA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F8B-62CB-47EB-8E02-C2D6ED8D4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9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2A219-B043-4979-9435-1E8BE4D13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5A32A-69BC-4B8A-88AF-1894688F8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19548-92AC-4B65-9B77-B83F1FAB6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AC01-D98D-4843-AE29-C6A66CA6C4FA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C3D13-C4BB-4EF1-B35C-D89D6214E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AABD2-F99E-4BF0-91FE-2A15EB95E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F8B-62CB-47EB-8E02-C2D6ED8D4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1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697E7-9C02-4411-AEC7-7FD05C908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1D7D8-B14A-4A4C-A36D-AC058E822E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AAD84A-6A86-46A8-9781-48037639E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D8F7C3-7E78-4E0D-B687-FCA057AEA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AC01-D98D-4843-AE29-C6A66CA6C4FA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32BAB7-4067-4A8A-9038-26F0D0B0B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E8EAA-DA66-41DD-BBDD-31766A700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F8B-62CB-47EB-8E02-C2D6ED8D4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8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B24C8-23AE-4BA9-8774-BA8CA71D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4E5ED-FBFE-41C9-AB22-F10CD7C0C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F558CB-2DEE-4730-B89C-D949B3EBC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5F73CE-FD0C-45C8-9142-BB657A498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9263AB-985B-4887-9DA7-36D87BD430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11661-8C64-4EA8-88F3-49E00A9E0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AC01-D98D-4843-AE29-C6A66CA6C4FA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8E6E77-1F94-43A2-99AE-62B4B71DE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2B4744-9029-48E8-8493-5DAA0CB9E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F8B-62CB-47EB-8E02-C2D6ED8D4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2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D6373-5BF0-4882-BB29-012ED1F36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87C6A9-234C-4786-B3E4-99B21C7B6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AC01-D98D-4843-AE29-C6A66CA6C4FA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D37A44-8F77-4004-A818-82BBE7160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183B0F-8338-4FA4-8560-D0F501DBD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F8B-62CB-47EB-8E02-C2D6ED8D4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7B0B43-0251-434E-9FF7-DF42C7EC2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AC01-D98D-4843-AE29-C6A66CA6C4FA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FDC223-20A9-4725-BEA2-305159441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5AE760-052A-4A4B-B670-7E409F486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F8B-62CB-47EB-8E02-C2D6ED8D4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6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01E27-70D5-4312-984F-AB63832A0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30DD4-C85D-4F44-A893-BA6B15150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BFB707-F61D-45A5-8869-893BCDB2E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EE2E2-9538-48AA-B3DD-84D235364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AC01-D98D-4843-AE29-C6A66CA6C4FA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F871D2-A6A0-4B30-BFC4-C32708356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E6CA8C-25C0-443C-A060-CC7507472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F8B-62CB-47EB-8E02-C2D6ED8D4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1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A8B68-07B0-4FE0-BCB0-224DB9D35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D1C307-1E4A-4167-BB76-A5777C755B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5067A-5057-41F3-85BE-636DE3487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5FA3DC-443A-4B1E-9BF8-793BE2A9C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AC01-D98D-4843-AE29-C6A66CA6C4FA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93F97-6EB6-44C7-BF75-84C7C520D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C2405-2C21-4E86-B652-0A7276681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F8B-62CB-47EB-8E02-C2D6ED8D4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1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89D8B3-0318-44C3-BE7E-D544FC2AD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7861D-2FA0-48A5-B8B3-728B8B718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DBE10-D600-40B8-9941-DDA2F1EC92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4AC01-D98D-4843-AE29-C6A66CA6C4FA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A189C-E497-4531-8623-D2104AEA38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463D7-B91C-4ACB-B134-B311C7136C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C0F8B-62CB-47EB-8E02-C2D6ED8D4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0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D36F07-3B44-44D7-AEEB-A46A0118ADF8}"/>
              </a:ext>
            </a:extLst>
          </p:cNvPr>
          <p:cNvSpPr txBox="1"/>
          <p:nvPr/>
        </p:nvSpPr>
        <p:spPr>
          <a:xfrm>
            <a:off x="1954106" y="1905506"/>
            <a:ext cx="82837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Entrance Exam Review!</a:t>
            </a:r>
          </a:p>
        </p:txBody>
      </p:sp>
    </p:spTree>
    <p:extLst>
      <p:ext uri="{BB962C8B-B14F-4D97-AF65-F5344CB8AC3E}">
        <p14:creationId xmlns:p14="http://schemas.microsoft.com/office/powerpoint/2010/main" val="1604631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8518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260681" y="209753"/>
            <a:ext cx="117826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Nancy</a:t>
            </a:r>
            <a:r>
              <a:rPr lang="en-US" sz="5000" dirty="0">
                <a:latin typeface="Arial Rounded MT Bold" panose="020F0704030504030204" pitchFamily="34" charset="0"/>
                <a:cs typeface="Aldhabi" panose="020B0604020202020204" pitchFamily="2" charset="-78"/>
              </a:rPr>
              <a:t>: Who (	) you English last year?</a:t>
            </a:r>
          </a:p>
          <a:p>
            <a:r>
              <a:rPr lang="en-US" sz="50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Takuya</a:t>
            </a:r>
            <a:r>
              <a:rPr lang="en-US" sz="5000" dirty="0">
                <a:latin typeface="Arial Rounded MT Bold" panose="020F0704030504030204" pitchFamily="34" charset="0"/>
                <a:cs typeface="Aldhabi" panose="020B0604020202020204" pitchFamily="2" charset="-78"/>
              </a:rPr>
              <a:t>: Mr. Suzuki did.</a:t>
            </a:r>
            <a:endParaRPr lang="en-US" sz="5000" u="sng" dirty="0">
              <a:latin typeface="Arial Rounded MT Bold" panose="020F0704030504030204" pitchFamily="34" charset="0"/>
              <a:cs typeface="Aldhabi" panose="020B0604020202020204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7DA3C9-15C4-40A4-9AE9-950C8987EF57}"/>
              </a:ext>
            </a:extLst>
          </p:cNvPr>
          <p:cNvSpPr txBox="1"/>
          <p:nvPr/>
        </p:nvSpPr>
        <p:spPr>
          <a:xfrm>
            <a:off x="235327" y="2789524"/>
            <a:ext cx="118334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1). teach  2). teaches  3). teaching  4). taught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9EA2E16-9DD9-4D49-B81E-C971BD8B1155}"/>
              </a:ext>
            </a:extLst>
          </p:cNvPr>
          <p:cNvSpPr/>
          <p:nvPr/>
        </p:nvSpPr>
        <p:spPr>
          <a:xfrm>
            <a:off x="9044024" y="2718723"/>
            <a:ext cx="2999353" cy="1003376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6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32094" y="4774644"/>
            <a:ext cx="101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204167" y="237251"/>
            <a:ext cx="119878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Tom</a:t>
            </a:r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: How is the (w	) today?</a:t>
            </a:r>
          </a:p>
          <a:p>
            <a:r>
              <a:rPr lang="en-US" sz="66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Maki</a:t>
            </a:r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: It’s sunny now but it will rain in the afternoon.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7BF24A-0157-4EEE-B4D5-10C88B0EF149}"/>
              </a:ext>
            </a:extLst>
          </p:cNvPr>
          <p:cNvSpPr txBox="1"/>
          <p:nvPr/>
        </p:nvSpPr>
        <p:spPr>
          <a:xfrm>
            <a:off x="3249726" y="1068247"/>
            <a:ext cx="52475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weather</a:t>
            </a:r>
          </a:p>
        </p:txBody>
      </p:sp>
    </p:spTree>
    <p:extLst>
      <p:ext uri="{BB962C8B-B14F-4D97-AF65-F5344CB8AC3E}">
        <p14:creationId xmlns:p14="http://schemas.microsoft.com/office/powerpoint/2010/main" val="425801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6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101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342513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774775" y="207018"/>
            <a:ext cx="106424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ial Rounded MT Bold" panose="020F0704030504030204" pitchFamily="34" charset="0"/>
                <a:cs typeface="Aldhabi" panose="020B0604020202020204" pitchFamily="2" charset="-78"/>
              </a:rPr>
              <a:t>Yoshio has two brothers and he is the (	) of the three.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7DA3C9-15C4-40A4-9AE9-950C8987EF57}"/>
              </a:ext>
            </a:extLst>
          </p:cNvPr>
          <p:cNvSpPr txBox="1"/>
          <p:nvPr/>
        </p:nvSpPr>
        <p:spPr>
          <a:xfrm>
            <a:off x="1520833" y="2155130"/>
            <a:ext cx="97672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1). younger than  	2). youngest  3). young  	4). as young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9EA2E16-9DD9-4D49-B81E-C971BD8B1155}"/>
              </a:ext>
            </a:extLst>
          </p:cNvPr>
          <p:cNvSpPr/>
          <p:nvPr/>
        </p:nvSpPr>
        <p:spPr>
          <a:xfrm>
            <a:off x="6875764" y="2280730"/>
            <a:ext cx="4665352" cy="915002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2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32094" y="4774644"/>
            <a:ext cx="101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826055" y="316433"/>
            <a:ext cx="1107009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Now I am studying English (hard) than before.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7BF24A-0157-4EEE-B4D5-10C88B0EF149}"/>
              </a:ext>
            </a:extLst>
          </p:cNvPr>
          <p:cNvSpPr txBox="1"/>
          <p:nvPr/>
        </p:nvSpPr>
        <p:spPr>
          <a:xfrm>
            <a:off x="3681937" y="2311942"/>
            <a:ext cx="47245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harder</a:t>
            </a:r>
          </a:p>
        </p:txBody>
      </p:sp>
    </p:spTree>
    <p:extLst>
      <p:ext uri="{BB962C8B-B14F-4D97-AF65-F5344CB8AC3E}">
        <p14:creationId xmlns:p14="http://schemas.microsoft.com/office/powerpoint/2010/main" val="11046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8518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260681" y="517001"/>
            <a:ext cx="610042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A</a:t>
            </a:r>
            <a:r>
              <a:rPr lang="en-US" sz="5000" dirty="0">
                <a:latin typeface="Arial Rounded MT Bold" panose="020F0704030504030204" pitchFamily="34" charset="0"/>
                <a:cs typeface="Aldhabi" panose="020B0604020202020204" pitchFamily="2" charset="-78"/>
              </a:rPr>
              <a:t>: May I help you?</a:t>
            </a:r>
          </a:p>
          <a:p>
            <a:r>
              <a:rPr lang="en-US" sz="50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B</a:t>
            </a:r>
            <a:r>
              <a:rPr lang="en-US" sz="5000" dirty="0">
                <a:latin typeface="Arial Rounded MT Bold" panose="020F0704030504030204" pitchFamily="34" charset="0"/>
                <a:cs typeface="Aldhabi" panose="020B0604020202020204" pitchFamily="2" charset="-78"/>
              </a:rPr>
              <a:t>: Yes. I want a hat.</a:t>
            </a:r>
          </a:p>
          <a:p>
            <a:r>
              <a:rPr lang="en-US" sz="50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A</a:t>
            </a:r>
            <a:r>
              <a:rPr lang="en-US" sz="5000" dirty="0">
                <a:latin typeface="Arial Rounded MT Bold" panose="020F0704030504030204" pitchFamily="34" charset="0"/>
                <a:cs typeface="Aldhabi" panose="020B0604020202020204" pitchFamily="2" charset="-78"/>
              </a:rPr>
              <a:t>: OK. (	)</a:t>
            </a:r>
            <a:endParaRPr lang="en-US" sz="5000" u="sng" dirty="0">
              <a:latin typeface="Arial Rounded MT Bold" panose="020F0704030504030204" pitchFamily="34" charset="0"/>
              <a:cs typeface="Aldhabi" panose="020B0604020202020204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7DA3C9-15C4-40A4-9AE9-950C8987EF57}"/>
              </a:ext>
            </a:extLst>
          </p:cNvPr>
          <p:cNvSpPr txBox="1"/>
          <p:nvPr/>
        </p:nvSpPr>
        <p:spPr>
          <a:xfrm>
            <a:off x="6165668" y="453718"/>
            <a:ext cx="610042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1). How about this one?</a:t>
            </a:r>
          </a:p>
          <a:p>
            <a:r>
              <a:rPr lang="en-US" sz="4400" dirty="0"/>
              <a:t>2). You’ll help me a lot.  3). How much is this cap?  4). You can come another day.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9EA2E16-9DD9-4D49-B81E-C971BD8B1155}"/>
              </a:ext>
            </a:extLst>
          </p:cNvPr>
          <p:cNvSpPr/>
          <p:nvPr/>
        </p:nvSpPr>
        <p:spPr>
          <a:xfrm>
            <a:off x="5991997" y="374535"/>
            <a:ext cx="1005695" cy="1002414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2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8518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1124373" y="614729"/>
            <a:ext cx="110676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These (	) my textbooks.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7DA3C9-15C4-40A4-9AE9-950C8987EF57}"/>
              </a:ext>
            </a:extLst>
          </p:cNvPr>
          <p:cNvSpPr txBox="1"/>
          <p:nvPr/>
        </p:nvSpPr>
        <p:spPr>
          <a:xfrm>
            <a:off x="1462548" y="2358985"/>
            <a:ext cx="92669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1). am  2). is  3). are  4). be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9EA2E16-9DD9-4D49-B81E-C971BD8B1155}"/>
              </a:ext>
            </a:extLst>
          </p:cNvPr>
          <p:cNvSpPr/>
          <p:nvPr/>
        </p:nvSpPr>
        <p:spPr>
          <a:xfrm>
            <a:off x="5830118" y="2424943"/>
            <a:ext cx="2716107" cy="1012595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1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8518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193309" y="110591"/>
            <a:ext cx="1169059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Haruko</a:t>
            </a:r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: How (a	) going to the town library? </a:t>
            </a:r>
          </a:p>
          <a:p>
            <a:r>
              <a:rPr lang="en-US" sz="66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Mr. Smith</a:t>
            </a:r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: Really? That’s a good idea.  </a:t>
            </a:r>
            <a:endParaRPr lang="en-US" sz="6600" u="sng" dirty="0">
              <a:latin typeface="Arial Rounded MT Bold" panose="020F0704030504030204" pitchFamily="34" charset="0"/>
              <a:cs typeface="Aldhabi" panose="020B0604020202020204" pitchFamily="2" charset="-7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1B748F1-8590-4274-ADDA-8ECF73F2A0E7}"/>
              </a:ext>
            </a:extLst>
          </p:cNvPr>
          <p:cNvSpPr txBox="1"/>
          <p:nvPr/>
        </p:nvSpPr>
        <p:spPr>
          <a:xfrm>
            <a:off x="1166964" y="1702750"/>
            <a:ext cx="98580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about</a:t>
            </a:r>
          </a:p>
        </p:txBody>
      </p:sp>
    </p:spTree>
    <p:extLst>
      <p:ext uri="{BB962C8B-B14F-4D97-AF65-F5344CB8AC3E}">
        <p14:creationId xmlns:p14="http://schemas.microsoft.com/office/powerpoint/2010/main" val="379617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6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101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342513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341961" y="316433"/>
            <a:ext cx="116706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I can’t play the piano, but I’m interested in (	) to music.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7DA3C9-15C4-40A4-9AE9-950C8987EF57}"/>
              </a:ext>
            </a:extLst>
          </p:cNvPr>
          <p:cNvSpPr txBox="1"/>
          <p:nvPr/>
        </p:nvSpPr>
        <p:spPr>
          <a:xfrm>
            <a:off x="460587" y="2755933"/>
            <a:ext cx="1127082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1). hearing  2). hear  3). listening 4). listen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9EA2E16-9DD9-4D49-B81E-C971BD8B1155}"/>
              </a:ext>
            </a:extLst>
          </p:cNvPr>
          <p:cNvSpPr/>
          <p:nvPr/>
        </p:nvSpPr>
        <p:spPr>
          <a:xfrm>
            <a:off x="5731764" y="2729319"/>
            <a:ext cx="3290316" cy="915002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F65CBF4-28AF-4930-9DE5-B45B03AA1906}"/>
              </a:ext>
            </a:extLst>
          </p:cNvPr>
          <p:cNvSpPr txBox="1"/>
          <p:nvPr/>
        </p:nvSpPr>
        <p:spPr>
          <a:xfrm>
            <a:off x="10551482" y="4792938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02167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18" grpId="0" animBg="1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8518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260681" y="289679"/>
            <a:ext cx="1174166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Mother</a:t>
            </a:r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: What do you want to eat for (d	           ) tonight?</a:t>
            </a:r>
          </a:p>
          <a:p>
            <a:r>
              <a:rPr lang="en-US" sz="66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Kelly</a:t>
            </a:r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: I want to eat curry.</a:t>
            </a:r>
            <a:endParaRPr lang="en-US" sz="6600" u="sng" dirty="0">
              <a:latin typeface="Arial Rounded MT Bold" panose="020F0704030504030204" pitchFamily="34" charset="0"/>
              <a:cs typeface="Aldhabi" panose="020B0604020202020204" pitchFamily="2" charset="-7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1B748F1-8590-4274-ADDA-8ECF73F2A0E7}"/>
              </a:ext>
            </a:extLst>
          </p:cNvPr>
          <p:cNvSpPr txBox="1"/>
          <p:nvPr/>
        </p:nvSpPr>
        <p:spPr>
          <a:xfrm>
            <a:off x="1224225" y="1120675"/>
            <a:ext cx="98580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dinner</a:t>
            </a:r>
          </a:p>
        </p:txBody>
      </p:sp>
    </p:spTree>
    <p:extLst>
      <p:ext uri="{BB962C8B-B14F-4D97-AF65-F5344CB8AC3E}">
        <p14:creationId xmlns:p14="http://schemas.microsoft.com/office/powerpoint/2010/main" val="207147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6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101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342513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142238" y="353262"/>
            <a:ext cx="11907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ial Rounded MT Bold" panose="020F0704030504030204" pitchFamily="34" charset="0"/>
                <a:cs typeface="Aldhabi" panose="020B0604020202020204" pitchFamily="2" charset="-78"/>
              </a:rPr>
              <a:t>That house with large windows (	) built ten years ago.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7DA3C9-15C4-40A4-9AE9-950C8987EF57}"/>
              </a:ext>
            </a:extLst>
          </p:cNvPr>
          <p:cNvSpPr txBox="1"/>
          <p:nvPr/>
        </p:nvSpPr>
        <p:spPr>
          <a:xfrm>
            <a:off x="1353224" y="2557768"/>
            <a:ext cx="108387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1). lives  2). is  3). was 4). were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9EA2E16-9DD9-4D49-B81E-C971BD8B1155}"/>
              </a:ext>
            </a:extLst>
          </p:cNvPr>
          <p:cNvSpPr/>
          <p:nvPr/>
        </p:nvSpPr>
        <p:spPr>
          <a:xfrm>
            <a:off x="6280901" y="2557767"/>
            <a:ext cx="2524432" cy="1279795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F65CBF4-28AF-4930-9DE5-B45B03AA1906}"/>
              </a:ext>
            </a:extLst>
          </p:cNvPr>
          <p:cNvSpPr txBox="1"/>
          <p:nvPr/>
        </p:nvSpPr>
        <p:spPr>
          <a:xfrm>
            <a:off x="10551482" y="4792938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9530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18" grpId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C4A354-F8A8-476B-AA16-2C75294974B3}"/>
              </a:ext>
            </a:extLst>
          </p:cNvPr>
          <p:cNvSpPr txBox="1"/>
          <p:nvPr/>
        </p:nvSpPr>
        <p:spPr>
          <a:xfrm>
            <a:off x="3201798" y="218114"/>
            <a:ext cx="5788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Vocabulary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9555A23-2770-4ADA-B145-400FBE5E4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136952"/>
              </p:ext>
            </p:extLst>
          </p:nvPr>
        </p:nvGraphicFramePr>
        <p:xfrm>
          <a:off x="201336" y="1828800"/>
          <a:ext cx="11761365" cy="364921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80195">
                  <a:extLst>
                    <a:ext uri="{9D8B030D-6E8A-4147-A177-3AD203B41FA5}">
                      <a16:colId xmlns:a16="http://schemas.microsoft.com/office/drawing/2014/main" val="379652270"/>
                    </a:ext>
                  </a:extLst>
                </a:gridCol>
                <a:gridCol w="1680195">
                  <a:extLst>
                    <a:ext uri="{9D8B030D-6E8A-4147-A177-3AD203B41FA5}">
                      <a16:colId xmlns:a16="http://schemas.microsoft.com/office/drawing/2014/main" val="817572551"/>
                    </a:ext>
                  </a:extLst>
                </a:gridCol>
                <a:gridCol w="1680195">
                  <a:extLst>
                    <a:ext uri="{9D8B030D-6E8A-4147-A177-3AD203B41FA5}">
                      <a16:colId xmlns:a16="http://schemas.microsoft.com/office/drawing/2014/main" val="2748402405"/>
                    </a:ext>
                  </a:extLst>
                </a:gridCol>
                <a:gridCol w="1680195">
                  <a:extLst>
                    <a:ext uri="{9D8B030D-6E8A-4147-A177-3AD203B41FA5}">
                      <a16:colId xmlns:a16="http://schemas.microsoft.com/office/drawing/2014/main" val="1027574415"/>
                    </a:ext>
                  </a:extLst>
                </a:gridCol>
                <a:gridCol w="1680195">
                  <a:extLst>
                    <a:ext uri="{9D8B030D-6E8A-4147-A177-3AD203B41FA5}">
                      <a16:colId xmlns:a16="http://schemas.microsoft.com/office/drawing/2014/main" val="2623296257"/>
                    </a:ext>
                  </a:extLst>
                </a:gridCol>
                <a:gridCol w="1680195">
                  <a:extLst>
                    <a:ext uri="{9D8B030D-6E8A-4147-A177-3AD203B41FA5}">
                      <a16:colId xmlns:a16="http://schemas.microsoft.com/office/drawing/2014/main" val="3624197351"/>
                    </a:ext>
                  </a:extLst>
                </a:gridCol>
                <a:gridCol w="1680195">
                  <a:extLst>
                    <a:ext uri="{9D8B030D-6E8A-4147-A177-3AD203B41FA5}">
                      <a16:colId xmlns:a16="http://schemas.microsoft.com/office/drawing/2014/main" val="1708765463"/>
                    </a:ext>
                  </a:extLst>
                </a:gridCol>
              </a:tblGrid>
              <a:tr h="80906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chemeClr val="tx1"/>
                          </a:solidFill>
                        </a:rPr>
                        <a:t>宇宙飛行士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chemeClr val="tx1"/>
                          </a:solidFill>
                        </a:rPr>
                        <a:t>野球選手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chemeClr val="tx1"/>
                          </a:solidFill>
                        </a:rPr>
                        <a:t>医師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chemeClr val="tx1"/>
                          </a:solidFill>
                        </a:rPr>
                        <a:t>消防士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chemeClr val="tx1"/>
                          </a:solidFill>
                        </a:rPr>
                        <a:t>画家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chemeClr val="tx1"/>
                          </a:solidFill>
                        </a:rPr>
                        <a:t>科学者</a:t>
                      </a:r>
                      <a:endParaRPr lang="en-US" altLang="ja-JP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chemeClr val="tx1"/>
                          </a:solidFill>
                        </a:rPr>
                        <a:t>教師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355199"/>
                  </a:ext>
                </a:extLst>
              </a:tr>
              <a:tr h="2840151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747402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692" y="2684477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698" y="281031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3847" y="2684477"/>
            <a:ext cx="1604217" cy="235914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5DEBFCD-BBE6-4B94-BD7A-74250ABCE05A}"/>
              </a:ext>
            </a:extLst>
          </p:cNvPr>
          <p:cNvSpPr txBox="1"/>
          <p:nvPr/>
        </p:nvSpPr>
        <p:spPr>
          <a:xfrm>
            <a:off x="4011338" y="5076149"/>
            <a:ext cx="889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doctor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A97803-7BF8-4B52-946E-2610EFCC4EBD}"/>
              </a:ext>
            </a:extLst>
          </p:cNvPr>
          <p:cNvSpPr txBox="1"/>
          <p:nvPr/>
        </p:nvSpPr>
        <p:spPr>
          <a:xfrm>
            <a:off x="1919698" y="5076149"/>
            <a:ext cx="165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baseball player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21C53DA-B948-4981-9849-3A14F49A706F}"/>
              </a:ext>
            </a:extLst>
          </p:cNvPr>
          <p:cNvSpPr txBox="1"/>
          <p:nvPr/>
        </p:nvSpPr>
        <p:spPr>
          <a:xfrm>
            <a:off x="429380" y="5076149"/>
            <a:ext cx="1230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astronaut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3210" y="2684477"/>
            <a:ext cx="1525578" cy="235914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AB9868C-A375-4ACF-B707-5167E02C988C}"/>
              </a:ext>
            </a:extLst>
          </p:cNvPr>
          <p:cNvSpPr txBox="1"/>
          <p:nvPr/>
        </p:nvSpPr>
        <p:spPr>
          <a:xfrm>
            <a:off x="5526945" y="5076149"/>
            <a:ext cx="11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fireman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465582-E6A1-4571-8978-4372BF88628F}"/>
              </a:ext>
            </a:extLst>
          </p:cNvPr>
          <p:cNvSpPr txBox="1"/>
          <p:nvPr/>
        </p:nvSpPr>
        <p:spPr>
          <a:xfrm>
            <a:off x="7202489" y="5092414"/>
            <a:ext cx="11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artist</a:t>
            </a:r>
          </a:p>
        </p:txBody>
      </p:sp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213" y="2810312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28732" y="2733271"/>
            <a:ext cx="1504609" cy="235914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D62C106-AB0F-4310-846E-74E64A3C6C46}"/>
              </a:ext>
            </a:extLst>
          </p:cNvPr>
          <p:cNvSpPr txBox="1"/>
          <p:nvPr/>
        </p:nvSpPr>
        <p:spPr>
          <a:xfrm>
            <a:off x="8899431" y="5115740"/>
            <a:ext cx="11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scientist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51942" y="2756598"/>
            <a:ext cx="1492157" cy="235914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75A621D-EED3-4218-9D79-E60818FE774D}"/>
              </a:ext>
            </a:extLst>
          </p:cNvPr>
          <p:cNvSpPr txBox="1"/>
          <p:nvPr/>
        </p:nvSpPr>
        <p:spPr>
          <a:xfrm>
            <a:off x="10614552" y="5076149"/>
            <a:ext cx="11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teacher</a:t>
            </a:r>
          </a:p>
        </p:txBody>
      </p:sp>
    </p:spTree>
    <p:extLst>
      <p:ext uri="{BB962C8B-B14F-4D97-AF65-F5344CB8AC3E}">
        <p14:creationId xmlns:p14="http://schemas.microsoft.com/office/powerpoint/2010/main" val="211205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4" grpId="0"/>
      <p:bldP spid="19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8518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258627" y="235715"/>
            <a:ext cx="1193131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I saw drawings in the train. Do you know (	) drew them?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AB00F7-0C3F-47B6-A1D9-259AC6E51F93}"/>
              </a:ext>
            </a:extLst>
          </p:cNvPr>
          <p:cNvSpPr txBox="1"/>
          <p:nvPr/>
        </p:nvSpPr>
        <p:spPr>
          <a:xfrm>
            <a:off x="394415" y="2582584"/>
            <a:ext cx="119333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1). that  2). what  3). whose 4). who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ED2B75C-A19F-4807-B4AE-339F9465B565}"/>
              </a:ext>
            </a:extLst>
          </p:cNvPr>
          <p:cNvSpPr/>
          <p:nvPr/>
        </p:nvSpPr>
        <p:spPr>
          <a:xfrm>
            <a:off x="9035463" y="2683245"/>
            <a:ext cx="2762121" cy="915002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14683" y="4700275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164555" y="170139"/>
            <a:ext cx="1186010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I don’t know (	) to get to the museum. I have to ask someone.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AB00F7-0C3F-47B6-A1D9-259AC6E51F93}"/>
              </a:ext>
            </a:extLst>
          </p:cNvPr>
          <p:cNvSpPr txBox="1"/>
          <p:nvPr/>
        </p:nvSpPr>
        <p:spPr>
          <a:xfrm>
            <a:off x="190868" y="3044279"/>
            <a:ext cx="11959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1). which  2). where  3). how 4). what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ED2B75C-A19F-4807-B4AE-339F9465B565}"/>
              </a:ext>
            </a:extLst>
          </p:cNvPr>
          <p:cNvSpPr/>
          <p:nvPr/>
        </p:nvSpPr>
        <p:spPr>
          <a:xfrm>
            <a:off x="6536485" y="3108690"/>
            <a:ext cx="983422" cy="915002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2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42612" y="4846570"/>
            <a:ext cx="1035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114951" y="174023"/>
            <a:ext cx="1196209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A</a:t>
            </a:r>
            <a:r>
              <a:rPr lang="en-US" sz="5800" dirty="0">
                <a:latin typeface="Arial Rounded MT Bold" panose="020F0704030504030204" pitchFamily="34" charset="0"/>
                <a:cs typeface="Aldhabi" panose="020B0604020202020204" pitchFamily="2" charset="-78"/>
              </a:rPr>
              <a:t>: I like summer. How about you?</a:t>
            </a:r>
          </a:p>
          <a:p>
            <a:r>
              <a:rPr lang="en-US" sz="58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B</a:t>
            </a:r>
            <a:r>
              <a:rPr lang="en-US" sz="5800" dirty="0">
                <a:latin typeface="Arial Rounded MT Bold" panose="020F0704030504030204" pitchFamily="34" charset="0"/>
                <a:cs typeface="Aldhabi" panose="020B0604020202020204" pitchFamily="2" charset="-78"/>
              </a:rPr>
              <a:t>: I like spring the (	) of all seasons. </a:t>
            </a:r>
            <a:endParaRPr lang="en-US" sz="5800" u="sng" dirty="0">
              <a:latin typeface="Arial Rounded MT Bold" panose="020F0704030504030204" pitchFamily="34" charset="0"/>
              <a:cs typeface="Aldhabi" panose="020B0604020202020204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7DA3C9-15C4-40A4-9AE9-950C8987EF57}"/>
              </a:ext>
            </a:extLst>
          </p:cNvPr>
          <p:cNvSpPr txBox="1"/>
          <p:nvPr/>
        </p:nvSpPr>
        <p:spPr>
          <a:xfrm>
            <a:off x="287959" y="2929345"/>
            <a:ext cx="116433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/>
              <a:t>1). much  2). more  3). better  4). best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9EA2E16-9DD9-4D49-B81E-C971BD8B1155}"/>
              </a:ext>
            </a:extLst>
          </p:cNvPr>
          <p:cNvSpPr/>
          <p:nvPr/>
        </p:nvSpPr>
        <p:spPr>
          <a:xfrm>
            <a:off x="9266684" y="2920099"/>
            <a:ext cx="2569257" cy="1003376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3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8518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146313" y="316433"/>
            <a:ext cx="117037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We work (f	) Sunday (	) Monday.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7BF24A-0157-4EEE-B4D5-10C88B0EF149}"/>
              </a:ext>
            </a:extLst>
          </p:cNvPr>
          <p:cNvSpPr txBox="1"/>
          <p:nvPr/>
        </p:nvSpPr>
        <p:spPr>
          <a:xfrm>
            <a:off x="4381600" y="2596393"/>
            <a:ext cx="39590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from, to</a:t>
            </a:r>
          </a:p>
        </p:txBody>
      </p:sp>
    </p:spTree>
    <p:extLst>
      <p:ext uri="{BB962C8B-B14F-4D97-AF65-F5344CB8AC3E}">
        <p14:creationId xmlns:p14="http://schemas.microsoft.com/office/powerpoint/2010/main" val="415598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42612" y="4846570"/>
            <a:ext cx="1035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260681" y="316433"/>
            <a:ext cx="117826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A: </a:t>
            </a:r>
            <a:r>
              <a:rPr lang="en-US" sz="6000" dirty="0">
                <a:latin typeface="Arial Rounded MT Bold" panose="020F0704030504030204" pitchFamily="34" charset="0"/>
                <a:cs typeface="Aldhabi" panose="020B0604020202020204" pitchFamily="2" charset="-78"/>
              </a:rPr>
              <a:t>“(		) speak in the library, please.”</a:t>
            </a:r>
          </a:p>
          <a:p>
            <a:r>
              <a:rPr lang="en-US" sz="60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B: </a:t>
            </a:r>
            <a:r>
              <a:rPr lang="en-US" sz="6000" dirty="0">
                <a:latin typeface="Arial Rounded MT Bold" panose="020F0704030504030204" pitchFamily="34" charset="0"/>
                <a:cs typeface="Aldhabi" panose="020B0604020202020204" pitchFamily="2" charset="-78"/>
              </a:rPr>
              <a:t>“Oh, sorry.”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7DA3C9-15C4-40A4-9AE9-950C8987EF57}"/>
              </a:ext>
            </a:extLst>
          </p:cNvPr>
          <p:cNvSpPr txBox="1"/>
          <p:nvPr/>
        </p:nvSpPr>
        <p:spPr>
          <a:xfrm>
            <a:off x="717974" y="3188774"/>
            <a:ext cx="105325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1). Do  2). Don’t  3). No  4). Not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9EA2E16-9DD9-4D49-B81E-C971BD8B1155}"/>
              </a:ext>
            </a:extLst>
          </p:cNvPr>
          <p:cNvSpPr/>
          <p:nvPr/>
        </p:nvSpPr>
        <p:spPr>
          <a:xfrm>
            <a:off x="2785697" y="3194917"/>
            <a:ext cx="3174836" cy="1003376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6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42612" y="4846570"/>
            <a:ext cx="1035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504706" y="749238"/>
            <a:ext cx="114266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It’s a picture (		) by Ken.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7DA3C9-15C4-40A4-9AE9-950C8987EF57}"/>
              </a:ext>
            </a:extLst>
          </p:cNvPr>
          <p:cNvSpPr txBox="1"/>
          <p:nvPr/>
        </p:nvSpPr>
        <p:spPr>
          <a:xfrm>
            <a:off x="629921" y="2326510"/>
            <a:ext cx="110676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dirty="0"/>
              <a:t>1). takes  2). taken  3). took  4). taking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9EA2E16-9DD9-4D49-B81E-C971BD8B1155}"/>
              </a:ext>
            </a:extLst>
          </p:cNvPr>
          <p:cNvSpPr/>
          <p:nvPr/>
        </p:nvSpPr>
        <p:spPr>
          <a:xfrm>
            <a:off x="3023970" y="2348430"/>
            <a:ext cx="3397150" cy="1003376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2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8518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227593" y="524211"/>
            <a:ext cx="117037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ial Rounded MT Bold" panose="020F0704030504030204" pitchFamily="34" charset="0"/>
                <a:cs typeface="Aldhabi" panose="020B0604020202020204" pitchFamily="2" charset="-78"/>
              </a:rPr>
              <a:t>If it (w	) sunny today, I (		) go shopping.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7BF24A-0157-4EEE-B4D5-10C88B0EF149}"/>
              </a:ext>
            </a:extLst>
          </p:cNvPr>
          <p:cNvSpPr txBox="1"/>
          <p:nvPr/>
        </p:nvSpPr>
        <p:spPr>
          <a:xfrm>
            <a:off x="3943088" y="2741572"/>
            <a:ext cx="53863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were, would</a:t>
            </a:r>
          </a:p>
        </p:txBody>
      </p:sp>
    </p:spTree>
    <p:extLst>
      <p:ext uri="{BB962C8B-B14F-4D97-AF65-F5344CB8AC3E}">
        <p14:creationId xmlns:p14="http://schemas.microsoft.com/office/powerpoint/2010/main" val="367059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D36F07-3B44-44D7-AEEB-A46A0118ADF8}"/>
              </a:ext>
            </a:extLst>
          </p:cNvPr>
          <p:cNvSpPr txBox="1"/>
          <p:nvPr/>
        </p:nvSpPr>
        <p:spPr>
          <a:xfrm>
            <a:off x="1954106" y="2644170"/>
            <a:ext cx="82837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HOW TO PLAY</a:t>
            </a:r>
          </a:p>
        </p:txBody>
      </p:sp>
    </p:spTree>
    <p:extLst>
      <p:ext uri="{BB962C8B-B14F-4D97-AF65-F5344CB8AC3E}">
        <p14:creationId xmlns:p14="http://schemas.microsoft.com/office/powerpoint/2010/main" val="1592476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8518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1723228" y="316433"/>
            <a:ext cx="92757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A</a:t>
            </a:r>
            <a:r>
              <a:rPr lang="en-US" sz="4800" dirty="0">
                <a:latin typeface="Arial Rounded MT Bold" panose="020F0704030504030204" pitchFamily="34" charset="0"/>
                <a:cs typeface="Aldhabi" panose="020B0604020202020204" pitchFamily="2" charset="-78"/>
              </a:rPr>
              <a:t>: Look at the stars in the sky!</a:t>
            </a:r>
          </a:p>
          <a:p>
            <a:r>
              <a:rPr lang="en-US" sz="48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B</a:t>
            </a:r>
            <a:r>
              <a:rPr lang="en-US" sz="4800" dirty="0">
                <a:latin typeface="Arial Rounded MT Bold" panose="020F0704030504030204" pitchFamily="34" charset="0"/>
                <a:cs typeface="Aldhabi" panose="020B0604020202020204" pitchFamily="2" charset="-78"/>
              </a:rPr>
              <a:t>: Wow! (          ) are beautiful.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7DA3C9-15C4-40A4-9AE9-950C8987EF57}"/>
              </a:ext>
            </a:extLst>
          </p:cNvPr>
          <p:cNvSpPr txBox="1"/>
          <p:nvPr/>
        </p:nvSpPr>
        <p:spPr>
          <a:xfrm>
            <a:off x="771493" y="2417426"/>
            <a:ext cx="106490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1). You 		2). Its		3). They		4). There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9EA2E16-9DD9-4D49-B81E-C971BD8B1155}"/>
              </a:ext>
            </a:extLst>
          </p:cNvPr>
          <p:cNvSpPr/>
          <p:nvPr/>
        </p:nvSpPr>
        <p:spPr>
          <a:xfrm>
            <a:off x="6096000" y="2417426"/>
            <a:ext cx="2310462" cy="769441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8518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1247360" y="1698284"/>
            <a:ext cx="9697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 Rounded MT Bold" panose="020F0704030504030204" pitchFamily="34" charset="0"/>
                <a:cs typeface="Aldhabi" panose="020B0604020202020204" pitchFamily="2" charset="-78"/>
              </a:rPr>
              <a:t>I usually ( </a:t>
            </a:r>
            <a:r>
              <a:rPr lang="en-US" sz="4800" dirty="0">
                <a:solidFill>
                  <a:schemeClr val="bg2">
                    <a:lumMod val="50000"/>
                  </a:schemeClr>
                </a:solidFill>
                <a:latin typeface="Arial Rounded MT Bold" panose="020F0704030504030204" pitchFamily="34" charset="0"/>
                <a:cs typeface="Aldhabi" panose="020B0604020202020204" pitchFamily="2" charset="-78"/>
              </a:rPr>
              <a:t>at / up / get </a:t>
            </a:r>
            <a:r>
              <a:rPr lang="en-US" sz="4800" dirty="0">
                <a:latin typeface="Arial Rounded MT Bold" panose="020F0704030504030204" pitchFamily="34" charset="0"/>
                <a:cs typeface="Aldhabi" panose="020B0604020202020204" pitchFamily="2" charset="-78"/>
              </a:rPr>
              <a:t>) six thirty.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7BF24A-0157-4EEE-B4D5-10C88B0EF149}"/>
              </a:ext>
            </a:extLst>
          </p:cNvPr>
          <p:cNvSpPr txBox="1"/>
          <p:nvPr/>
        </p:nvSpPr>
        <p:spPr>
          <a:xfrm>
            <a:off x="4415714" y="2564446"/>
            <a:ext cx="29155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get up at</a:t>
            </a:r>
          </a:p>
        </p:txBody>
      </p:sp>
    </p:spTree>
    <p:extLst>
      <p:ext uri="{BB962C8B-B14F-4D97-AF65-F5344CB8AC3E}">
        <p14:creationId xmlns:p14="http://schemas.microsoft.com/office/powerpoint/2010/main" val="90957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8518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610455" y="542509"/>
            <a:ext cx="109710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Nancy</a:t>
            </a:r>
            <a:r>
              <a:rPr lang="en-US" sz="4800" dirty="0">
                <a:latin typeface="Arial Rounded MT Bold" panose="020F0704030504030204" pitchFamily="34" charset="0"/>
                <a:cs typeface="Aldhabi" panose="020B0604020202020204" pitchFamily="2" charset="-78"/>
              </a:rPr>
              <a:t>: How (	) is this T-shirt, Yuki?</a:t>
            </a:r>
          </a:p>
          <a:p>
            <a:pPr algn="ctr"/>
            <a:r>
              <a:rPr lang="en-US" sz="48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Yuki</a:t>
            </a:r>
            <a:r>
              <a:rPr lang="en-US" sz="4800" dirty="0">
                <a:latin typeface="Arial Rounded MT Bold" panose="020F0704030504030204" pitchFamily="34" charset="0"/>
                <a:cs typeface="Aldhabi" panose="020B0604020202020204" pitchFamily="2" charset="-78"/>
              </a:rPr>
              <a:t>: It’s 800 yen.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7DA3C9-15C4-40A4-9AE9-950C8987EF57}"/>
              </a:ext>
            </a:extLst>
          </p:cNvPr>
          <p:cNvSpPr txBox="1"/>
          <p:nvPr/>
        </p:nvSpPr>
        <p:spPr>
          <a:xfrm>
            <a:off x="771493" y="2417426"/>
            <a:ext cx="106490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1). many 	2). long		3). much	4). often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8182309-52A7-4231-AD56-1FBFC8FFAE53}"/>
              </a:ext>
            </a:extLst>
          </p:cNvPr>
          <p:cNvSpPr/>
          <p:nvPr/>
        </p:nvSpPr>
        <p:spPr>
          <a:xfrm>
            <a:off x="6096000" y="2417426"/>
            <a:ext cx="2310462" cy="769441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9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D36F07-3B44-44D7-AEEB-A46A0118ADF8}"/>
              </a:ext>
            </a:extLst>
          </p:cNvPr>
          <p:cNvSpPr txBox="1"/>
          <p:nvPr/>
        </p:nvSpPr>
        <p:spPr>
          <a:xfrm>
            <a:off x="1954106" y="2644170"/>
            <a:ext cx="8283787" cy="1569660"/>
          </a:xfrm>
          <a:prstGeom prst="rect">
            <a:avLst/>
          </a:prstGeom>
          <a:pattFill prst="pct30">
            <a:fgClr>
              <a:srgbClr val="00B050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READY?</a:t>
            </a:r>
          </a:p>
        </p:txBody>
      </p:sp>
    </p:spTree>
    <p:extLst>
      <p:ext uri="{BB962C8B-B14F-4D97-AF65-F5344CB8AC3E}">
        <p14:creationId xmlns:p14="http://schemas.microsoft.com/office/powerpoint/2010/main" val="1562311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8518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375907" y="480667"/>
            <a:ext cx="1099517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I had to get up early the next day, so I (</a:t>
            </a:r>
            <a:r>
              <a:rPr lang="en-US" sz="66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go</a:t>
            </a:r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) to bed early that night.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7BF24A-0157-4EEE-B4D5-10C88B0EF149}"/>
              </a:ext>
            </a:extLst>
          </p:cNvPr>
          <p:cNvSpPr txBox="1"/>
          <p:nvPr/>
        </p:nvSpPr>
        <p:spPr>
          <a:xfrm>
            <a:off x="4612515" y="1311663"/>
            <a:ext cx="29669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went</a:t>
            </a:r>
          </a:p>
        </p:txBody>
      </p:sp>
    </p:spTree>
    <p:extLst>
      <p:ext uri="{BB962C8B-B14F-4D97-AF65-F5344CB8AC3E}">
        <p14:creationId xmlns:p14="http://schemas.microsoft.com/office/powerpoint/2010/main" val="423339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6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32094" y="4774644"/>
            <a:ext cx="101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509741" y="133585"/>
            <a:ext cx="1148660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Kaori</a:t>
            </a:r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: You and Jim are friends, right?</a:t>
            </a:r>
          </a:p>
          <a:p>
            <a:r>
              <a:rPr lang="en-US" sz="66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Bill</a:t>
            </a:r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: Yes. We know (e	) other well.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7BF24A-0157-4EEE-B4D5-10C88B0EF149}"/>
              </a:ext>
            </a:extLst>
          </p:cNvPr>
          <p:cNvSpPr txBox="1"/>
          <p:nvPr/>
        </p:nvSpPr>
        <p:spPr>
          <a:xfrm>
            <a:off x="4586554" y="1363251"/>
            <a:ext cx="31476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each</a:t>
            </a:r>
          </a:p>
        </p:txBody>
      </p:sp>
    </p:spTree>
    <p:extLst>
      <p:ext uri="{BB962C8B-B14F-4D97-AF65-F5344CB8AC3E}">
        <p14:creationId xmlns:p14="http://schemas.microsoft.com/office/powerpoint/2010/main" val="322304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6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4251</TotalTime>
  <Words>820</Words>
  <Application>Microsoft Office PowerPoint</Application>
  <PresentationFormat>Widescreen</PresentationFormat>
  <Paragraphs>250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 Nagler</dc:creator>
  <cp:lastModifiedBy>Ada Nagler</cp:lastModifiedBy>
  <cp:revision>15</cp:revision>
  <dcterms:created xsi:type="dcterms:W3CDTF">2022-01-14T05:06:46Z</dcterms:created>
  <dcterms:modified xsi:type="dcterms:W3CDTF">2022-02-04T01:42:38Z</dcterms:modified>
</cp:coreProperties>
</file>