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97" r:id="rId4"/>
    <p:sldId id="261" r:id="rId5"/>
    <p:sldId id="298" r:id="rId6"/>
    <p:sldId id="258" r:id="rId7"/>
    <p:sldId id="259" r:id="rId8"/>
    <p:sldId id="256" r:id="rId9"/>
    <p:sldId id="260" r:id="rId10"/>
    <p:sldId id="263" r:id="rId11"/>
    <p:sldId id="266" r:id="rId12"/>
    <p:sldId id="265" r:id="rId13"/>
    <p:sldId id="267" r:id="rId14"/>
    <p:sldId id="264" r:id="rId15"/>
    <p:sldId id="269" r:id="rId16"/>
    <p:sldId id="271" r:id="rId17"/>
    <p:sldId id="270" r:id="rId18"/>
    <p:sldId id="268" r:id="rId19"/>
    <p:sldId id="272" r:id="rId20"/>
    <p:sldId id="273" r:id="rId21"/>
    <p:sldId id="274" r:id="rId22"/>
    <p:sldId id="275" r:id="rId23"/>
    <p:sldId id="296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4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05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45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310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35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8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182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525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77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37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2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520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9E56-E173-4129-A43A-94DD7B87998C}" type="datetimeFigureOut">
              <a:rPr kumimoji="1" lang="ja-JP" altLang="en-US" smtClean="0"/>
              <a:t>2023/3/2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69C-B1EB-4B32-99B1-76645407C0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511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g"/><Relationship Id="rId7" Type="http://schemas.openxmlformats.org/officeDocument/2006/relationships/image" Target="../media/image8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image" Target="../media/image2.jpeg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image" Target="../media/image1.jpg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image" Target="../media/image3.jpg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7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3" Type="http://schemas.openxmlformats.org/officeDocument/2006/relationships/image" Target="../media/image2.jpeg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" Type="http://schemas.openxmlformats.org/officeDocument/2006/relationships/image" Target="../media/image1.jpg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image" Target="../media/image3.jpg"/><Relationship Id="rId15" Type="http://schemas.openxmlformats.org/officeDocument/2006/relationships/slide" Target="slide17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7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8" name="The question"/>
          <p:cNvSpPr/>
          <p:nvPr/>
        </p:nvSpPr>
        <p:spPr>
          <a:xfrm>
            <a:off x="0" y="2721"/>
            <a:ext cx="12192000" cy="68552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b="1" dirty="0">
                <a:ln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FOREST</a:t>
            </a:r>
          </a:p>
          <a:p>
            <a:pPr algn="ctr"/>
            <a:r>
              <a:rPr kumimoji="1" lang="en-US" altLang="ja-JP" sz="12000" b="1" dirty="0">
                <a:ln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JEOPARDY</a:t>
            </a:r>
          </a:p>
          <a:p>
            <a:pPr algn="ctr"/>
            <a:r>
              <a:rPr lang="en-US" altLang="ja-JP" sz="12000" b="1" dirty="0">
                <a:ln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QUIZ</a:t>
            </a:r>
            <a:endParaRPr kumimoji="1" lang="ja-JP" altLang="en-US" sz="12000" b="1" dirty="0">
              <a:ln>
                <a:solidFill>
                  <a:schemeClr val="tx1"/>
                </a:solidFill>
              </a:ln>
              <a:blipFill>
                <a:blip r:embed="rId4"/>
                <a:tile tx="0" ty="0" sx="100000" sy="100000" flip="none" algn="tl"/>
              </a:blipFill>
              <a:effectLst>
                <a:glow rad="63500">
                  <a:schemeClr val="accent4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5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5823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I helped 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(his / him) </a:t>
            </a:r>
            <a:r>
              <a:rPr lang="en-US" altLang="ja-JP" sz="4800" dirty="0">
                <a:latin typeface="Comic Sans MS" panose="030F0702030302020204" pitchFamily="66" charset="0"/>
              </a:rPr>
              <a:t>(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caught / catch) </a:t>
            </a:r>
            <a:r>
              <a:rPr lang="en-US" altLang="ja-JP" sz="4800" dirty="0">
                <a:latin typeface="Comic Sans MS" panose="030F0702030302020204" pitchFamily="66" charset="0"/>
              </a:rPr>
              <a:t>the fish.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953805"/>
            <a:ext cx="11691257" cy="17060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I helped 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(him) </a:t>
            </a:r>
            <a:r>
              <a:rPr lang="en-US" altLang="ja-JP" sz="4800" dirty="0">
                <a:latin typeface="Comic Sans MS" panose="030F0702030302020204" pitchFamily="66" charset="0"/>
              </a:rPr>
              <a:t>(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catch) </a:t>
            </a:r>
            <a:r>
              <a:rPr lang="en-US" altLang="ja-JP" sz="4800" dirty="0">
                <a:latin typeface="Comic Sans MS" panose="030F0702030302020204" pitchFamily="66" charset="0"/>
              </a:rPr>
              <a:t>the fish.</a:t>
            </a:r>
            <a:endParaRPr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1005087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3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4858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5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私は彼が掃除するのを手伝いました。</a:t>
            </a:r>
            <a:endParaRPr kumimoji="1" lang="ja-JP" altLang="en-US" sz="5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824987"/>
            <a:ext cx="11691257" cy="14858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latin typeface="Comic Sans MS" panose="030F0702030302020204" pitchFamily="66" charset="0"/>
              </a:rPr>
              <a:t>I helped him clean.</a:t>
            </a:r>
            <a:endParaRPr kumimoji="1" lang="ja-JP" altLang="en-US" sz="5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15146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13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4449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先生は私</a:t>
            </a:r>
            <a:r>
              <a:rPr lang="ja-JP" altLang="en-US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勉強するのを手伝</a:t>
            </a:r>
            <a:r>
              <a:rPr lang="ja-JP" altLang="en-US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っ</a:t>
            </a:r>
            <a:r>
              <a:rPr lang="ja-JP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てくれました。</a:t>
            </a:r>
            <a:endParaRPr kumimoji="1" lang="ja-JP" altLang="en-US" sz="4400" u="sng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65672" y="1811185"/>
            <a:ext cx="11691257" cy="14449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The teacher helped me study.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85560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6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5061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彼女は私</a:t>
            </a:r>
            <a:r>
              <a:rPr lang="ja-JP" altLang="en-US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お祭りに行</a:t>
            </a:r>
            <a:r>
              <a:rPr lang="ja-JP" altLang="en-US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かせて</a:t>
            </a:r>
            <a:r>
              <a:rPr lang="ja-JP" altLang="ja-JP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くれました。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3" y="1837294"/>
            <a:ext cx="11691257" cy="15061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She let me go to the festival.</a:t>
            </a:r>
            <a:endParaRPr lang="ja-JP" altLang="ja-JP" sz="40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85560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4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5127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ケンタは私</a:t>
            </a:r>
            <a:r>
              <a:rPr lang="ja-JP" altLang="en-US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彼のペンを使</a:t>
            </a:r>
            <a:r>
              <a:rPr lang="ja-JP" altLang="en-US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わせ</a:t>
            </a:r>
            <a:r>
              <a:rPr lang="ja-JP" altLang="ja-JP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てくれました。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853991"/>
            <a:ext cx="11691257" cy="15127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Kenta let me use his pen.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21655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59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489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Let me close the door.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3" y="1854224"/>
            <a:ext cx="11691257" cy="148918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私にドアを</a:t>
            </a:r>
            <a:r>
              <a:rPr lang="ja-JP" altLang="ja-JP" sz="4400" u="sng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閉めさせてください</a:t>
            </a:r>
            <a:r>
              <a:rPr lang="ja-JP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85560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34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46710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Aya helped her study.</a:t>
            </a:r>
            <a:r>
              <a:rPr lang="en-US" altLang="ja-JP" sz="440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kumimoji="1" lang="ja-JP" altLang="en-US" sz="4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3" y="1799178"/>
            <a:ext cx="11691257" cy="1467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アヤが</a:t>
            </a:r>
            <a:r>
              <a:rPr lang="ja-JP" altLang="ja-JP" sz="4400" u="sng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彼女</a:t>
            </a:r>
            <a:r>
              <a:rPr lang="ja-JP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4400" u="sng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勉強</a:t>
            </a:r>
            <a:r>
              <a:rPr lang="ja-JP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400" u="sng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手伝いました</a:t>
            </a:r>
            <a:r>
              <a:rPr lang="ja-JP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  <a:endParaRPr lang="ja-JP" altLang="ja-JP" sz="36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33686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2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3595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>
                <a:latin typeface="Comic Sans MS" panose="030F0702030302020204" pitchFamily="66" charset="0"/>
              </a:rPr>
              <a:t>My parents let me go to </a:t>
            </a:r>
            <a:r>
              <a:rPr lang="en-US" altLang="ja-JP" sz="4800" dirty="0" err="1">
                <a:latin typeface="Comic Sans MS" panose="030F0702030302020204" pitchFamily="66" charset="0"/>
              </a:rPr>
              <a:t>Rycom</a:t>
            </a:r>
            <a:r>
              <a:rPr kumimoji="1" lang="en-US" altLang="ja-JP" sz="4800" dirty="0">
                <a:latin typeface="Comic Sans MS" panose="030F0702030302020204" pitchFamily="66" charset="0"/>
              </a:rPr>
              <a:t> mall.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693180"/>
            <a:ext cx="11691257" cy="135957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400" u="sng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両親</a:t>
            </a:r>
            <a:r>
              <a:rPr lang="ja-JP" altLang="ja-JP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4400" u="sng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私</a:t>
            </a:r>
            <a:r>
              <a:rPr lang="ja-JP" altLang="en-US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を</a:t>
            </a:r>
            <a:r>
              <a:rPr lang="en-US" altLang="ja-JP" sz="4400" dirty="0" err="1">
                <a:ea typeface="BIZ UDPゴシック" panose="020B0400000000000000" pitchFamily="50" charset="-128"/>
                <a:cs typeface="Times New Roman" panose="02020603050405020304" pitchFamily="18" charset="0"/>
              </a:rPr>
              <a:t>Rycom</a:t>
            </a:r>
            <a:r>
              <a:rPr lang="ja-JP" altLang="en-US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4400" u="sng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行</a:t>
            </a:r>
            <a:r>
              <a:rPr lang="ja-JP" altLang="en-US" sz="4400" u="sng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かせてくれました</a:t>
            </a:r>
            <a:r>
              <a:rPr lang="ja-JP" altLang="en-US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。（</a:t>
            </a:r>
            <a:r>
              <a:rPr lang="ja-JP" altLang="ja-JP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許してくれました</a:t>
            </a:r>
            <a:r>
              <a:rPr lang="ja-JP" altLang="en-US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4400" dirty="0">
                <a:ea typeface="BIZ UDPゴシック" panose="020B0400000000000000" pitchFamily="50" charset="-128"/>
                <a:cs typeface="Times New Roman" panose="02020603050405020304" pitchFamily="18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73528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3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417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Mother let me make dinner.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3" y="1801082"/>
            <a:ext cx="11691257" cy="1417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4000" u="sng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母</a:t>
            </a:r>
            <a:r>
              <a:rPr lang="ja-JP" altLang="ja-JP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は</a:t>
            </a:r>
            <a:r>
              <a:rPr lang="ja-JP" altLang="ja-JP" sz="4000" u="sng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私</a:t>
            </a:r>
            <a:r>
              <a:rPr lang="ja-JP" altLang="en-US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4000" u="sng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夕食</a:t>
            </a:r>
            <a:r>
              <a:rPr lang="ja-JP" altLang="ja-JP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4000" u="sng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作</a:t>
            </a:r>
            <a:r>
              <a:rPr lang="ja-JP" altLang="en-US" sz="4000" u="sng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らせてくれました</a:t>
            </a:r>
            <a:r>
              <a:rPr lang="ja-JP" altLang="en-US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。（</a:t>
            </a:r>
            <a:r>
              <a:rPr lang="ja-JP" altLang="ja-JP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ゆるしてくれました</a:t>
            </a:r>
            <a:r>
              <a:rPr lang="ja-JP" altLang="en-US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）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45718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39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2740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Let me </a:t>
            </a:r>
            <a:r>
              <a:rPr lang="en-US" altLang="ja-JP" sz="4000" dirty="0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talked</a:t>
            </a:r>
            <a:r>
              <a:rPr lang="en-US" altLang="ja-JP" sz="40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about my winter vacation.</a:t>
            </a:r>
            <a:endParaRPr kumimoji="1" lang="ja-JP" altLang="en-US" sz="4000" u="sng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3" y="1649468"/>
            <a:ext cx="11691257" cy="1587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Let me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talk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about my winter vacation.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97591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91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8" name="The question"/>
          <p:cNvSpPr/>
          <p:nvPr/>
        </p:nvSpPr>
        <p:spPr>
          <a:xfrm>
            <a:off x="0" y="2721"/>
            <a:ext cx="12192000" cy="685528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b="1" dirty="0">
                <a:ln>
                  <a:solidFill>
                    <a:schemeClr val="tx1"/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THE TOPICS</a:t>
            </a:r>
          </a:p>
        </p:txBody>
      </p:sp>
    </p:spTree>
    <p:extLst>
      <p:ext uri="{BB962C8B-B14F-4D97-AF65-F5344CB8AC3E}">
        <p14:creationId xmlns:p14="http://schemas.microsoft.com/office/powerpoint/2010/main" val="14613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5283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I </a:t>
            </a: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lets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the cat in the </a:t>
            </a:r>
            <a:r>
              <a:rPr lang="en-US" altLang="ja-JP" sz="4400" dirty="0" err="1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hause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838000"/>
            <a:ext cx="11691257" cy="15283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I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let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the cat in the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house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73528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4195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Ms. </a:t>
            </a:r>
            <a:r>
              <a:rPr lang="en-US" altLang="ja-JP" sz="4400" dirty="0" err="1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kodi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help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me do my </a:t>
            </a:r>
            <a:r>
              <a:rPr lang="en-US" altLang="ja-JP" sz="4400" dirty="0" err="1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english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homework yesterday.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755996"/>
            <a:ext cx="11691257" cy="159701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Ms. </a:t>
            </a:r>
            <a:r>
              <a:rPr lang="en-US" altLang="ja-JP" sz="4400" kern="100" dirty="0" err="1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K</a:t>
            </a:r>
            <a:r>
              <a:rPr lang="en-US" altLang="ja-JP" sz="4400" kern="100" dirty="0" err="1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odi</a:t>
            </a:r>
            <a:r>
              <a:rPr lang="en-US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help</a:t>
            </a:r>
            <a:r>
              <a:rPr lang="en-US" altLang="ja-JP" sz="4400" kern="1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ed</a:t>
            </a:r>
            <a:r>
              <a:rPr lang="en-US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me do my </a:t>
            </a:r>
            <a:r>
              <a:rPr lang="en-US" altLang="ja-JP" sz="4400" kern="1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E</a:t>
            </a:r>
            <a:r>
              <a:rPr lang="en-US" altLang="ja-JP" sz="4400" kern="1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nglish homework yesterday.</a:t>
            </a:r>
            <a:endParaRPr lang="ja-JP" altLang="ja-JP" sz="36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21655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63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3454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Bob </a:t>
            </a: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help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I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used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the </a:t>
            </a:r>
            <a:r>
              <a:rPr lang="en-US" altLang="ja-JP" sz="4400" dirty="0" err="1">
                <a:solidFill>
                  <a:srgbClr val="FF0000"/>
                </a:solidFill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computa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yesterday.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668365"/>
            <a:ext cx="11691257" cy="16843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Bob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helped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me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use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the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computer</a:t>
            </a:r>
            <a:r>
              <a:rPr lang="en-US" altLang="ja-JP" sz="4400" dirty="0">
                <a:latin typeface="Comic Sans MS" panose="030F0702030302020204" pitchFamily="66" charset="0"/>
                <a:ea typeface="BIZ UDPゴシック" panose="020B0400000000000000" pitchFamily="50" charset="-128"/>
                <a:cs typeface="Times New Roman" panose="02020603050405020304" pitchFamily="18" charset="0"/>
              </a:rPr>
              <a:t> yesterday.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885560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0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ckgrou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8" name="The question"/>
          <p:cNvSpPr/>
          <p:nvPr/>
        </p:nvSpPr>
        <p:spPr>
          <a:xfrm>
            <a:off x="0" y="1579418"/>
            <a:ext cx="12192000" cy="32004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0" b="1" dirty="0">
                <a:ln>
                  <a:solidFill>
                    <a:schemeClr val="tx1"/>
                  </a:solidFill>
                </a:ln>
                <a:blipFill>
                  <a:blip r:embed="rId4"/>
                  <a:tile tx="0" ty="0" sx="100000" sy="100000" flip="none" algn="tl"/>
                </a:blip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Eras Bold ITC" panose="020B0907030504020204" pitchFamily="34" charset="0"/>
              </a:rPr>
              <a:t>THE END</a:t>
            </a:r>
          </a:p>
        </p:txBody>
      </p:sp>
      <p:pic>
        <p:nvPicPr>
          <p:cNvPr id="4" name="1 Point Hamste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57" y="4393649"/>
            <a:ext cx="2040300" cy="20403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-2 Point Hamster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17" y="4462299"/>
            <a:ext cx="1794079" cy="19716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3 point hamster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022" y="4530571"/>
            <a:ext cx="1776455" cy="1946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The professor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513822" y="3755717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711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unting stars 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11344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WHICH ONE?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QUESTION BOX"/>
          <p:cNvSpPr/>
          <p:nvPr/>
        </p:nvSpPr>
        <p:spPr>
          <a:xfrm>
            <a:off x="773048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Check Mark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8484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QUESTION BOX"/>
          <p:cNvSpPr/>
          <p:nvPr/>
        </p:nvSpPr>
        <p:spPr>
          <a:xfrm>
            <a:off x="773048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Check Mark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8484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QUESTION BOX"/>
          <p:cNvSpPr/>
          <p:nvPr/>
        </p:nvSpPr>
        <p:spPr>
          <a:xfrm>
            <a:off x="773048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Check Mark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8484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QUESTION BOX"/>
          <p:cNvSpPr/>
          <p:nvPr/>
        </p:nvSpPr>
        <p:spPr>
          <a:xfrm>
            <a:off x="765052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Check Mark">
            <a:hlinkClick r:id="rId8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0488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正方形/長方形 15"/>
          <p:cNvSpPr/>
          <p:nvPr/>
        </p:nvSpPr>
        <p:spPr>
          <a:xfrm>
            <a:off x="3198385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CHANGE TO ENGLISH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QUESTION BOX"/>
          <p:cNvSpPr/>
          <p:nvPr/>
        </p:nvSpPr>
        <p:spPr>
          <a:xfrm>
            <a:off x="3760089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Check Mark">
            <a:hlinkClick r:id="rId9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55525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QUESTION BOX"/>
          <p:cNvSpPr/>
          <p:nvPr/>
        </p:nvSpPr>
        <p:spPr>
          <a:xfrm>
            <a:off x="3760089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Check Mark">
            <a:hlinkClick r:id="rId10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55525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QUESTION BOX"/>
          <p:cNvSpPr/>
          <p:nvPr/>
        </p:nvSpPr>
        <p:spPr>
          <a:xfrm>
            <a:off x="3760089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Check Mark">
            <a:hlinkClick r:id="rId11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55525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BOX"/>
          <p:cNvSpPr/>
          <p:nvPr/>
        </p:nvSpPr>
        <p:spPr>
          <a:xfrm>
            <a:off x="3752093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" name="Check Mark">
            <a:hlinkClick r:id="rId12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47529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正方形/長方形 24"/>
          <p:cNvSpPr/>
          <p:nvPr/>
        </p:nvSpPr>
        <p:spPr>
          <a:xfrm>
            <a:off x="6185426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CHANGE TO JAPANESE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QUESTION BOX"/>
          <p:cNvSpPr/>
          <p:nvPr/>
        </p:nvSpPr>
        <p:spPr>
          <a:xfrm>
            <a:off x="6747130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7" name="Check Mark">
            <a:hlinkClick r:id="rId13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42566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QUESTION BOX"/>
          <p:cNvSpPr/>
          <p:nvPr/>
        </p:nvSpPr>
        <p:spPr>
          <a:xfrm>
            <a:off x="6747130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Check Mark">
            <a:hlinkClick r:id="rId14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42566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QUESTION BOX"/>
          <p:cNvSpPr/>
          <p:nvPr/>
        </p:nvSpPr>
        <p:spPr>
          <a:xfrm>
            <a:off x="6747130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1" name="Check Mark">
            <a:hlinkClick r:id="rId15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42566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QUESTION BOX"/>
          <p:cNvSpPr/>
          <p:nvPr/>
        </p:nvSpPr>
        <p:spPr>
          <a:xfrm>
            <a:off x="6739134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3" name="Check Mark">
            <a:hlinkClick r:id="rId16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34570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4" name="正方形/長方形 33"/>
          <p:cNvSpPr/>
          <p:nvPr/>
        </p:nvSpPr>
        <p:spPr>
          <a:xfrm>
            <a:off x="9172467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GRAMMAR MISTAKE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QUESTION BOX"/>
          <p:cNvSpPr/>
          <p:nvPr/>
        </p:nvSpPr>
        <p:spPr>
          <a:xfrm>
            <a:off x="9734171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" name="Check Mark">
            <a:hlinkClick r:id="rId17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9607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QUESTION BOX"/>
          <p:cNvSpPr/>
          <p:nvPr/>
        </p:nvSpPr>
        <p:spPr>
          <a:xfrm>
            <a:off x="9734171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" name="Check Mark">
            <a:hlinkClick r:id="rId18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9607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QUESTION BOX"/>
          <p:cNvSpPr/>
          <p:nvPr/>
        </p:nvSpPr>
        <p:spPr>
          <a:xfrm>
            <a:off x="9734171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" name="Check Mark">
            <a:hlinkClick r:id="rId19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9607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QUESTION BOX"/>
          <p:cNvSpPr/>
          <p:nvPr/>
        </p:nvSpPr>
        <p:spPr>
          <a:xfrm>
            <a:off x="9726175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2" name="Check Mark">
            <a:hlinkClick r:id="rId20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1611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図 42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75" y="5592896"/>
            <a:ext cx="1272980" cy="11571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0342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5" grpId="0" animBg="1"/>
      <p:bldP spid="37" grpId="0" animBg="1"/>
      <p:bldP spid="39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4077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latin typeface="Comic Sans MS" panose="030F0702030302020204" pitchFamily="66" charset="0"/>
              </a:rPr>
              <a:t>My mother </a:t>
            </a:r>
            <a:r>
              <a:rPr lang="en-US" altLang="ja-JP" sz="4000" dirty="0">
                <a:highlight>
                  <a:srgbClr val="FFFF00"/>
                </a:highlight>
                <a:latin typeface="Comic Sans MS" panose="030F0702030302020204" pitchFamily="66" charset="0"/>
              </a:rPr>
              <a:t>(letting/let/gave) </a:t>
            </a:r>
            <a:r>
              <a:rPr lang="en-US" altLang="ja-JP" sz="4000" dirty="0">
                <a:latin typeface="Comic Sans MS" panose="030F0702030302020204" pitchFamily="66" charset="0"/>
              </a:rPr>
              <a:t>me eat the cookie.</a:t>
            </a:r>
            <a:endParaRPr kumimoji="1" lang="ja-JP" altLang="en-US" sz="4000" dirty="0">
              <a:latin typeface="Comic Sans MS" panose="030F0702030302020204" pitchFamily="66" charset="0"/>
            </a:endParaRPr>
          </a:p>
        </p:txBody>
      </p:sp>
      <p:sp>
        <p:nvSpPr>
          <p:cNvPr id="6" name="The answer"/>
          <p:cNvSpPr/>
          <p:nvPr/>
        </p:nvSpPr>
        <p:spPr>
          <a:xfrm>
            <a:off x="248194" y="1797805"/>
            <a:ext cx="11691257" cy="14077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</a:rPr>
              <a:t>My mother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</a:rPr>
              <a:t>let </a:t>
            </a:r>
            <a:r>
              <a:rPr lang="en-US" altLang="ja-JP" sz="4400" dirty="0">
                <a:latin typeface="Comic Sans MS" panose="030F0702030302020204" pitchFamily="66" charset="0"/>
              </a:rPr>
              <a:t>me eat the cookie.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0752C1-4CEF-4292-B45C-7D16B4926A05}"/>
              </a:ext>
            </a:extLst>
          </p:cNvPr>
          <p:cNvSpPr/>
          <p:nvPr/>
        </p:nvSpPr>
        <p:spPr>
          <a:xfrm>
            <a:off x="706644" y="4130352"/>
            <a:ext cx="3960606" cy="171398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WHICH ONE?</a:t>
            </a:r>
            <a:endParaRPr kumimoji="1" lang="ja-JP" altLang="en-US" sz="48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2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4077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</a:rPr>
              <a:t>My </a:t>
            </a:r>
            <a:r>
              <a:rPr lang="en-US" altLang="ja-JP" sz="4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brathor</a:t>
            </a:r>
            <a:r>
              <a:rPr lang="en-US" altLang="ja-JP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>
                <a:solidFill>
                  <a:srgbClr val="FF0000"/>
                </a:solidFill>
                <a:latin typeface="Comic Sans MS" panose="030F0702030302020204" pitchFamily="66" charset="0"/>
              </a:rPr>
              <a:t>helping</a:t>
            </a:r>
            <a:r>
              <a:rPr lang="en-US" altLang="ja-JP" sz="4400" dirty="0">
                <a:latin typeface="Comic Sans MS" panose="030F0702030302020204" pitchFamily="66" charset="0"/>
              </a:rPr>
              <a:t> me with my homework.</a:t>
            </a:r>
            <a:endParaRPr kumimoji="1" lang="ja-JP" altLang="en-US" sz="4400" dirty="0">
              <a:latin typeface="Comic Sans MS" panose="030F0702030302020204" pitchFamily="66" charset="0"/>
            </a:endParaRPr>
          </a:p>
        </p:txBody>
      </p:sp>
      <p:sp>
        <p:nvSpPr>
          <p:cNvPr id="6" name="The answer"/>
          <p:cNvSpPr/>
          <p:nvPr/>
        </p:nvSpPr>
        <p:spPr>
          <a:xfrm>
            <a:off x="248194" y="1797805"/>
            <a:ext cx="11691257" cy="14077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400" dirty="0">
                <a:latin typeface="Comic Sans MS" panose="030F0702030302020204" pitchFamily="66" charset="0"/>
              </a:rPr>
              <a:t>My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</a:rPr>
              <a:t>brother</a:t>
            </a:r>
            <a:r>
              <a:rPr lang="en-US" altLang="ja-JP" sz="4400" dirty="0">
                <a:latin typeface="Comic Sans MS" panose="030F0702030302020204" pitchFamily="66" charset="0"/>
              </a:rPr>
              <a:t> </a:t>
            </a:r>
            <a:r>
              <a:rPr lang="en-US" altLang="ja-JP" sz="4400" dirty="0">
                <a:highlight>
                  <a:srgbClr val="FFFF00"/>
                </a:highlight>
                <a:latin typeface="Comic Sans MS" panose="030F0702030302020204" pitchFamily="66" charset="0"/>
              </a:rPr>
              <a:t>helped</a:t>
            </a:r>
            <a:r>
              <a:rPr lang="en-US" altLang="ja-JP" sz="4400" dirty="0">
                <a:latin typeface="Comic Sans MS" panose="030F0702030302020204" pitchFamily="66" charset="0"/>
              </a:rPr>
              <a:t> me with my homework.</a:t>
            </a:r>
            <a:endParaRPr lang="ja-JP" altLang="en-US" sz="4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F64CDF0-9A4B-47D1-9FD7-688AB8BA9ADF}"/>
              </a:ext>
            </a:extLst>
          </p:cNvPr>
          <p:cNvSpPr/>
          <p:nvPr/>
        </p:nvSpPr>
        <p:spPr>
          <a:xfrm>
            <a:off x="787400" y="3981450"/>
            <a:ext cx="3860800" cy="1918607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GRAMMAR MISTAKE</a:t>
            </a:r>
            <a:endParaRPr kumimoji="1" lang="ja-JP" altLang="en-US" sz="48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068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11344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WHICH ONE?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QUESTION BOX"/>
          <p:cNvSpPr/>
          <p:nvPr/>
        </p:nvSpPr>
        <p:spPr>
          <a:xfrm>
            <a:off x="773048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9" name="Check Mark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8484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QUESTION BOX"/>
          <p:cNvSpPr/>
          <p:nvPr/>
        </p:nvSpPr>
        <p:spPr>
          <a:xfrm>
            <a:off x="773048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Check Mark">
            <a:hlinkClick r:id="rId6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8484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2" name="QUESTION BOX"/>
          <p:cNvSpPr/>
          <p:nvPr/>
        </p:nvSpPr>
        <p:spPr>
          <a:xfrm>
            <a:off x="773048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3" name="Check Mark">
            <a:hlinkClick r:id="rId7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8484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QUESTION BOX"/>
          <p:cNvSpPr/>
          <p:nvPr/>
        </p:nvSpPr>
        <p:spPr>
          <a:xfrm>
            <a:off x="765052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Check Mark">
            <a:hlinkClick r:id="rId8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860488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正方形/長方形 15"/>
          <p:cNvSpPr/>
          <p:nvPr/>
        </p:nvSpPr>
        <p:spPr>
          <a:xfrm>
            <a:off x="3198385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CHANGE TO ENGLISH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QUESTION BOX"/>
          <p:cNvSpPr/>
          <p:nvPr/>
        </p:nvSpPr>
        <p:spPr>
          <a:xfrm>
            <a:off x="3760089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8" name="Check Mark">
            <a:hlinkClick r:id="rId9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55525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QUESTION BOX"/>
          <p:cNvSpPr/>
          <p:nvPr/>
        </p:nvSpPr>
        <p:spPr>
          <a:xfrm>
            <a:off x="3760089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" name="Check Mark">
            <a:hlinkClick r:id="rId10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55525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QUESTION BOX"/>
          <p:cNvSpPr/>
          <p:nvPr/>
        </p:nvSpPr>
        <p:spPr>
          <a:xfrm>
            <a:off x="3760089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" name="Check Mark">
            <a:hlinkClick r:id="rId11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55525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BOX"/>
          <p:cNvSpPr/>
          <p:nvPr/>
        </p:nvSpPr>
        <p:spPr>
          <a:xfrm>
            <a:off x="3752093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92D05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92D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4" name="Check Mark">
            <a:hlinkClick r:id="rId12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3847529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5" name="正方形/長方形 24"/>
          <p:cNvSpPr/>
          <p:nvPr/>
        </p:nvSpPr>
        <p:spPr>
          <a:xfrm>
            <a:off x="6185426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CHANGE TO JAPANESE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QUESTION BOX"/>
          <p:cNvSpPr/>
          <p:nvPr/>
        </p:nvSpPr>
        <p:spPr>
          <a:xfrm>
            <a:off x="6747130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7" name="Check Mark">
            <a:hlinkClick r:id="rId13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42566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8" name="QUESTION BOX"/>
          <p:cNvSpPr/>
          <p:nvPr/>
        </p:nvSpPr>
        <p:spPr>
          <a:xfrm>
            <a:off x="6747130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9" name="Check Mark">
            <a:hlinkClick r:id="rId14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42566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QUESTION BOX"/>
          <p:cNvSpPr/>
          <p:nvPr/>
        </p:nvSpPr>
        <p:spPr>
          <a:xfrm>
            <a:off x="6747130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1" name="Check Mark">
            <a:hlinkClick r:id="rId15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42566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2" name="QUESTION BOX"/>
          <p:cNvSpPr/>
          <p:nvPr/>
        </p:nvSpPr>
        <p:spPr>
          <a:xfrm>
            <a:off x="6739134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00B0F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3" name="Check Mark">
            <a:hlinkClick r:id="rId16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6834570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4" name="正方形/長方形 33"/>
          <p:cNvSpPr/>
          <p:nvPr/>
        </p:nvSpPr>
        <p:spPr>
          <a:xfrm>
            <a:off x="9172467" y="248194"/>
            <a:ext cx="2717075" cy="92746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GRAMMAR MISTAKE</a:t>
            </a:r>
            <a:endParaRPr kumimoji="1" lang="ja-JP" altLang="en-US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QUESTION BOX"/>
          <p:cNvSpPr/>
          <p:nvPr/>
        </p:nvSpPr>
        <p:spPr>
          <a:xfrm>
            <a:off x="9734171" y="1301571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6" name="Check Mark">
            <a:hlinkClick r:id="rId17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9607" y="1301571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7" name="QUESTION BOX"/>
          <p:cNvSpPr/>
          <p:nvPr/>
        </p:nvSpPr>
        <p:spPr>
          <a:xfrm>
            <a:off x="9734171" y="273655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8" name="Check Mark">
            <a:hlinkClick r:id="rId18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9607" y="273655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9" name="QUESTION BOX"/>
          <p:cNvSpPr/>
          <p:nvPr/>
        </p:nvSpPr>
        <p:spPr>
          <a:xfrm>
            <a:off x="9734171" y="4157910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0" name="Check Mark">
            <a:hlinkClick r:id="rId19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9607" y="4157910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1" name="QUESTION BOX"/>
          <p:cNvSpPr/>
          <p:nvPr/>
        </p:nvSpPr>
        <p:spPr>
          <a:xfrm>
            <a:off x="9726175" y="5592896"/>
            <a:ext cx="1528355" cy="112709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40</a:t>
            </a:r>
            <a:endParaRPr kumimoji="1" lang="ja-JP" altLang="en-US" sz="80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2" name="Check Mark">
            <a:hlinkClick r:id="rId20" action="ppaction://hlinksldjump"/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0" t="13613" r="46851" b="11630"/>
          <a:stretch/>
        </p:blipFill>
        <p:spPr>
          <a:xfrm>
            <a:off x="9821611" y="5592896"/>
            <a:ext cx="1337481" cy="11391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3" name="図 42">
            <a:hlinkClick r:id="rId21" action="ppaction://hlinksldjump"/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75" y="5592896"/>
            <a:ext cx="1272980" cy="115715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272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5" grpId="0" animBg="1"/>
      <p:bldP spid="37" grpId="0" animBg="1"/>
      <p:bldP spid="39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69"/>
            <a:ext cx="11691257" cy="148941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Let me </a:t>
            </a:r>
            <a:r>
              <a:rPr lang="en-US" altLang="ja-JP" sz="4800" dirty="0">
                <a:solidFill>
                  <a:schemeClr val="tx1"/>
                </a:solidFill>
                <a:highlight>
                  <a:srgbClr val="FFFF00"/>
                </a:highlight>
                <a:latin typeface="Comic Sans MS" panose="030F0702030302020204" pitchFamily="66" charset="0"/>
              </a:rPr>
              <a:t>(opens/open/opened) </a:t>
            </a:r>
            <a:r>
              <a:rPr lang="en-US" altLang="ja-JP" sz="4800" dirty="0">
                <a:latin typeface="Comic Sans MS" panose="030F0702030302020204" pitchFamily="66" charset="0"/>
              </a:rPr>
              <a:t>the window for you.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2619" y="1853991"/>
            <a:ext cx="11691257" cy="14894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Let me (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open)</a:t>
            </a:r>
            <a:r>
              <a:rPr lang="en-US" altLang="ja-JP" sz="4800" dirty="0">
                <a:latin typeface="Comic Sans MS" panose="030F0702030302020204" pitchFamily="66" charset="0"/>
              </a:rPr>
              <a:t> the window for you.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QUESTION NUMBER"/>
          <p:cNvSpPr/>
          <p:nvPr/>
        </p:nvSpPr>
        <p:spPr>
          <a:xfrm>
            <a:off x="8378756" y="6176863"/>
            <a:ext cx="885165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10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68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50611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She 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(helped / help / helping) </a:t>
            </a:r>
            <a:r>
              <a:rPr lang="en-US" altLang="ja-JP" sz="4800" dirty="0">
                <a:latin typeface="Comic Sans MS" panose="030F0702030302020204" pitchFamily="66" charset="0"/>
              </a:rPr>
              <a:t>me carry the books yesterday.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3" y="1860638"/>
            <a:ext cx="11691257" cy="15061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5400" dirty="0">
                <a:latin typeface="Comic Sans MS" panose="030F0702030302020204" pitchFamily="66" charset="0"/>
              </a:rPr>
              <a:t>She (</a:t>
            </a:r>
            <a:r>
              <a:rPr lang="en-US" altLang="ja-JP" sz="5400" dirty="0">
                <a:highlight>
                  <a:srgbClr val="FFFF00"/>
                </a:highlight>
                <a:latin typeface="Comic Sans MS" panose="030F0702030302020204" pitchFamily="66" charset="0"/>
              </a:rPr>
              <a:t>helped)</a:t>
            </a:r>
            <a:r>
              <a:rPr lang="en-US" altLang="ja-JP" sz="5400" dirty="0">
                <a:latin typeface="Comic Sans MS" panose="030F0702030302020204" pitchFamily="66" charset="0"/>
              </a:rPr>
              <a:t> me carry the books yesterday.</a:t>
            </a:r>
            <a:endParaRPr lang="ja-JP" altLang="en-US" sz="54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30136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20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73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"/>
            <a:ext cx="12192000" cy="6855280"/>
          </a:xfrm>
          <a:prstGeom prst="rect">
            <a:avLst/>
          </a:prstGeom>
        </p:spPr>
      </p:pic>
      <p:sp>
        <p:nvSpPr>
          <p:cNvPr id="5" name="The question"/>
          <p:cNvSpPr/>
          <p:nvPr/>
        </p:nvSpPr>
        <p:spPr>
          <a:xfrm>
            <a:off x="248194" y="222070"/>
            <a:ext cx="11691257" cy="14077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My father let 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(I / me / they)</a:t>
            </a:r>
            <a:r>
              <a:rPr lang="en-US" altLang="ja-JP" sz="4800" dirty="0">
                <a:latin typeface="Comic Sans MS" panose="030F0702030302020204" pitchFamily="66" charset="0"/>
              </a:rPr>
              <a:t> play games last night.</a:t>
            </a:r>
            <a:endParaRPr kumimoji="1" lang="ja-JP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6" name="The answer">
            <a:hlinkClick r:id="rId3" action="ppaction://hlinksldjump"/>
          </p:cNvPr>
          <p:cNvSpPr/>
          <p:nvPr/>
        </p:nvSpPr>
        <p:spPr>
          <a:xfrm>
            <a:off x="248194" y="1838612"/>
            <a:ext cx="11691257" cy="15684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latin typeface="Comic Sans MS" panose="030F0702030302020204" pitchFamily="66" charset="0"/>
              </a:rPr>
              <a:t>My father let </a:t>
            </a:r>
            <a:r>
              <a:rPr lang="en-US" altLang="ja-JP" sz="4800" dirty="0">
                <a:highlight>
                  <a:srgbClr val="FFFF00"/>
                </a:highlight>
                <a:latin typeface="Comic Sans MS" panose="030F0702030302020204" pitchFamily="66" charset="0"/>
              </a:rPr>
              <a:t>(me)</a:t>
            </a:r>
            <a:r>
              <a:rPr lang="en-US" altLang="ja-JP" sz="4800" dirty="0">
                <a:latin typeface="Comic Sans MS" panose="030F0702030302020204" pitchFamily="66" charset="0"/>
              </a:rPr>
              <a:t> play games last night.</a:t>
            </a:r>
            <a:endParaRPr lang="ja-JP" altLang="en-US" sz="4800" dirty="0">
              <a:latin typeface="Comic Sans MS" panose="030F0702030302020204" pitchFamily="66" charset="0"/>
            </a:endParaRPr>
          </a:p>
        </p:txBody>
      </p:sp>
      <p:pic>
        <p:nvPicPr>
          <p:cNvPr id="18" name="Background Two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064"/>
          <a:stretch/>
        </p:blipFill>
        <p:spPr>
          <a:xfrm>
            <a:off x="-2178" y="6176864"/>
            <a:ext cx="12192000" cy="681135"/>
          </a:xfrm>
          <a:prstGeom prst="rect">
            <a:avLst/>
          </a:prstGeom>
        </p:spPr>
      </p:pic>
      <p:pic>
        <p:nvPicPr>
          <p:cNvPr id="7" name="The professor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57"/>
          <a:stretch/>
        </p:blipFill>
        <p:spPr>
          <a:xfrm>
            <a:off x="8687526" y="3676364"/>
            <a:ext cx="3251925" cy="30809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QUESTION NUMBER"/>
          <p:cNvSpPr/>
          <p:nvPr/>
        </p:nvSpPr>
        <p:spPr>
          <a:xfrm>
            <a:off x="8378756" y="6176863"/>
            <a:ext cx="915146" cy="532263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anose="030F0702030302020204" pitchFamily="66" charset="0"/>
              </a:rPr>
              <a:t>30</a:t>
            </a:r>
            <a:endParaRPr kumimoji="1" lang="ja-JP" altLang="en-US" sz="40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310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425</Words>
  <Application>Microsoft Office PowerPoint</Application>
  <PresentationFormat>ワイド画面</PresentationFormat>
  <Paragraphs>99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2" baseType="lpstr">
      <vt:lpstr>BIZ UDPゴシック</vt:lpstr>
      <vt:lpstr>游ゴシック</vt:lpstr>
      <vt:lpstr>游ゴシック Light</vt:lpstr>
      <vt:lpstr>游明朝</vt:lpstr>
      <vt:lpstr>Arial</vt:lpstr>
      <vt:lpstr>Comic Sans MS</vt:lpstr>
      <vt:lpstr>Eras Bold ITC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zhct150</dc:creator>
  <cp:lastModifiedBy>Administrator</cp:lastModifiedBy>
  <cp:revision>75</cp:revision>
  <dcterms:created xsi:type="dcterms:W3CDTF">2020-11-10T04:07:23Z</dcterms:created>
  <dcterms:modified xsi:type="dcterms:W3CDTF">2023-03-02T01:05:26Z</dcterms:modified>
</cp:coreProperties>
</file>