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0" r:id="rId2"/>
    <p:sldId id="256" r:id="rId3"/>
    <p:sldId id="28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1190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D9FB5-B4AD-445C-9C4B-B31AE0EE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Question 3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93E7E34-0F54-41E3-B315-E51A2646D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468" y="2765839"/>
            <a:ext cx="9614409" cy="13263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5400" dirty="0"/>
              <a:t>… is a popular pizza topping.</a:t>
            </a:r>
            <a:endParaRPr kumimoji="1" lang="ja-JP" altLang="en-US" sz="54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B5F023CC-45F1-4260-8FC9-0B2104D8F915}"/>
              </a:ext>
            </a:extLst>
          </p:cNvPr>
          <p:cNvSpPr txBox="1">
            <a:spLocks/>
          </p:cNvSpPr>
          <p:nvPr/>
        </p:nvSpPr>
        <p:spPr>
          <a:xfrm>
            <a:off x="2876827" y="5446286"/>
            <a:ext cx="8875059" cy="1021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800" dirty="0">
                <a:solidFill>
                  <a:srgbClr val="FFFF00"/>
                </a:solidFill>
              </a:rPr>
              <a:t>Cheese is not a topping.</a:t>
            </a:r>
            <a:endParaRPr lang="ja-JP" alt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8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568B7-7D01-4BD5-BEAE-DBF1195C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Answer Board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623375-E621-40DE-B948-2CA6AEE0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495" y="2204863"/>
            <a:ext cx="10152528" cy="4236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/>
              <a:t>Top 1	Pepperoni/</a:t>
            </a:r>
          </a:p>
          <a:p>
            <a:pPr marL="0" indent="0">
              <a:buNone/>
            </a:pPr>
            <a:r>
              <a:rPr lang="en-US" altLang="ja-JP" sz="3600" dirty="0"/>
              <a:t>		</a:t>
            </a:r>
            <a:r>
              <a:rPr kumimoji="1" lang="en-US" altLang="ja-JP" sz="3600" dirty="0"/>
              <a:t>Salami 				</a:t>
            </a:r>
            <a:r>
              <a:rPr kumimoji="1" lang="en-US" altLang="ja-JP" sz="3600" dirty="0">
                <a:solidFill>
                  <a:srgbClr val="FFFF00"/>
                </a:solidFill>
              </a:rPr>
              <a:t>10 points</a:t>
            </a:r>
            <a:endParaRPr lang="en-US" altLang="ja-JP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/>
              <a:t>Top 2	Mushrooms 			</a:t>
            </a:r>
            <a:r>
              <a:rPr kumimoji="1" lang="en-US" altLang="ja-JP" sz="3600" dirty="0">
                <a:solidFill>
                  <a:srgbClr val="FFFF00"/>
                </a:solidFill>
              </a:rPr>
              <a:t>8 points</a:t>
            </a:r>
          </a:p>
          <a:p>
            <a:pPr marL="0" indent="0">
              <a:buNone/>
            </a:pPr>
            <a:r>
              <a:rPr lang="en-US" altLang="ja-JP" sz="3600" dirty="0"/>
              <a:t>Top 3	Sausages/meat		</a:t>
            </a:r>
            <a:r>
              <a:rPr lang="en-US" altLang="ja-JP" sz="3600" dirty="0">
                <a:solidFill>
                  <a:srgbClr val="FFFF00"/>
                </a:solidFill>
              </a:rPr>
              <a:t>5 points</a:t>
            </a:r>
          </a:p>
          <a:p>
            <a:pPr marL="0" indent="0">
              <a:buNone/>
            </a:pPr>
            <a:r>
              <a:rPr kumimoji="1" lang="en-US" altLang="ja-JP" sz="3600" dirty="0"/>
              <a:t>Top 4 	Green peppers 		</a:t>
            </a:r>
            <a:r>
              <a:rPr kumimoji="1" lang="en-US" altLang="ja-JP" sz="3600" dirty="0">
                <a:solidFill>
                  <a:srgbClr val="FFFF00"/>
                </a:solidFill>
              </a:rPr>
              <a:t>3 points</a:t>
            </a:r>
            <a:endParaRPr kumimoji="1" lang="ja-JP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8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D9FB5-B4AD-445C-9C4B-B31AE0EE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Question 4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93E7E34-0F54-41E3-B315-E51A2646D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7992" y="2631368"/>
            <a:ext cx="10099584" cy="25323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5400" dirty="0"/>
              <a:t>When people are bored, they usually…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56441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568B7-7D01-4BD5-BEAE-DBF1195C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Answer Board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623375-E621-40DE-B948-2CA6AEE0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308981"/>
            <a:ext cx="11094429" cy="3321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/>
              <a:t>Top 1	watch TV/ use their phone	</a:t>
            </a:r>
            <a:r>
              <a:rPr kumimoji="1" lang="en-US" altLang="ja-JP" sz="3600" dirty="0">
                <a:solidFill>
                  <a:srgbClr val="FFFF00"/>
                </a:solidFill>
              </a:rPr>
              <a:t>10 points</a:t>
            </a:r>
            <a:endParaRPr lang="en-US" altLang="ja-JP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/>
              <a:t>Top 2	play video games 			</a:t>
            </a:r>
            <a:r>
              <a:rPr kumimoji="1" lang="en-US" altLang="ja-JP" sz="3600" dirty="0">
                <a:solidFill>
                  <a:srgbClr val="FFFF00"/>
                </a:solidFill>
              </a:rPr>
              <a:t>8 points</a:t>
            </a:r>
          </a:p>
          <a:p>
            <a:pPr marL="0" indent="0">
              <a:buNone/>
            </a:pPr>
            <a:r>
              <a:rPr lang="en-US" altLang="ja-JP" sz="3600" dirty="0"/>
              <a:t>Top 3	read a book 					</a:t>
            </a:r>
            <a:r>
              <a:rPr lang="en-US" altLang="ja-JP" sz="3600" dirty="0">
                <a:solidFill>
                  <a:srgbClr val="FFFF00"/>
                </a:solidFill>
              </a:rPr>
              <a:t>5 points</a:t>
            </a:r>
          </a:p>
          <a:p>
            <a:pPr marL="0" indent="0">
              <a:buNone/>
            </a:pPr>
            <a:r>
              <a:rPr kumimoji="1" lang="en-US" altLang="ja-JP" sz="3600" dirty="0"/>
              <a:t>Top 4 	take a nap 					</a:t>
            </a:r>
            <a:r>
              <a:rPr kumimoji="1" lang="en-US" altLang="ja-JP" sz="3600" dirty="0">
                <a:solidFill>
                  <a:srgbClr val="FFFF00"/>
                </a:solidFill>
              </a:rPr>
              <a:t>3 points</a:t>
            </a:r>
            <a:endParaRPr kumimoji="1" lang="ja-JP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09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D9FB5-B4AD-445C-9C4B-B31AE0EE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Question 5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93E7E34-0F54-41E3-B315-E51A2646D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582" y="2866115"/>
            <a:ext cx="11077303" cy="1326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5400" dirty="0"/>
              <a:t>On a windy day, it is fun for us to…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92592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568B7-7D01-4BD5-BEAE-DBF1195C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Answer Board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623375-E621-40DE-B948-2CA6AEE0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686" y="2532181"/>
            <a:ext cx="8967090" cy="3334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/>
              <a:t>Top 1	fly a kite 			</a:t>
            </a:r>
            <a:r>
              <a:rPr kumimoji="1" lang="en-US" altLang="ja-JP" sz="3600" dirty="0">
                <a:solidFill>
                  <a:srgbClr val="FFFF00"/>
                </a:solidFill>
              </a:rPr>
              <a:t>10 points</a:t>
            </a:r>
            <a:endParaRPr lang="en-US" altLang="ja-JP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/>
              <a:t>Top 2	go sailing		 	</a:t>
            </a:r>
            <a:r>
              <a:rPr kumimoji="1" lang="en-US" altLang="ja-JP" sz="3600" dirty="0">
                <a:solidFill>
                  <a:srgbClr val="FFFF00"/>
                </a:solidFill>
              </a:rPr>
              <a:t>8 points</a:t>
            </a:r>
          </a:p>
          <a:p>
            <a:pPr marL="0" indent="0">
              <a:buNone/>
            </a:pPr>
            <a:r>
              <a:rPr lang="en-US" altLang="ja-JP" sz="3600" dirty="0"/>
              <a:t>Top 3	go surfing			</a:t>
            </a:r>
            <a:r>
              <a:rPr lang="en-US" altLang="ja-JP" sz="3600" dirty="0">
                <a:solidFill>
                  <a:srgbClr val="FFFF00"/>
                </a:solidFill>
              </a:rPr>
              <a:t>5 points</a:t>
            </a:r>
          </a:p>
          <a:p>
            <a:pPr marL="0" indent="0">
              <a:buNone/>
            </a:pPr>
            <a:r>
              <a:rPr kumimoji="1" lang="en-US" altLang="ja-JP" sz="3600" dirty="0"/>
              <a:t>Top 4 	play in the park 		</a:t>
            </a:r>
            <a:r>
              <a:rPr kumimoji="1" lang="en-US" altLang="ja-JP" sz="3600" dirty="0">
                <a:solidFill>
                  <a:srgbClr val="FFFF00"/>
                </a:solidFill>
              </a:rPr>
              <a:t>3 points</a:t>
            </a:r>
            <a:endParaRPr kumimoji="1" lang="ja-JP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87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D9FB5-B4AD-445C-9C4B-B31AE0EE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Question 6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93E7E34-0F54-41E3-B315-E51A2646D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9765" y="2765839"/>
            <a:ext cx="10099584" cy="1326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5400" dirty="0"/>
              <a:t>Kids are usually </a:t>
            </a:r>
            <a:r>
              <a:rPr lang="en-US" altLang="ja-JP" sz="5400" i="1" dirty="0"/>
              <a:t>addicted</a:t>
            </a:r>
            <a:r>
              <a:rPr lang="en-US" altLang="ja-JP" sz="5400" dirty="0"/>
              <a:t> to…</a:t>
            </a:r>
            <a:endParaRPr kumimoji="1" lang="ja-JP" altLang="en-US" sz="54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2CAB6E85-3050-4F19-B3AB-EC7DB9F18427}"/>
              </a:ext>
            </a:extLst>
          </p:cNvPr>
          <p:cNvSpPr txBox="1">
            <a:spLocks/>
          </p:cNvSpPr>
          <p:nvPr/>
        </p:nvSpPr>
        <p:spPr>
          <a:xfrm>
            <a:off x="4586271" y="5329402"/>
            <a:ext cx="3008807" cy="72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3200" dirty="0">
                <a:solidFill>
                  <a:srgbClr val="FFFF00"/>
                </a:solidFill>
              </a:rPr>
              <a:t>(two answers)</a:t>
            </a:r>
            <a:endParaRPr lang="ja-JP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65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568B7-7D01-4BD5-BEAE-DBF1195C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Answer Board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623375-E621-40DE-B948-2CA6AEE0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191416"/>
            <a:ext cx="10850575" cy="3874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/>
              <a:t>Top 1	Computer/video games 		</a:t>
            </a:r>
            <a:r>
              <a:rPr kumimoji="1" lang="en-US" altLang="ja-JP" sz="3600" dirty="0">
                <a:solidFill>
                  <a:srgbClr val="FFFF00"/>
                </a:solidFill>
              </a:rPr>
              <a:t>10 points</a:t>
            </a:r>
            <a:endParaRPr lang="en-US" altLang="ja-JP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/>
              <a:t>Top 2	Candy/junk food			 	</a:t>
            </a:r>
            <a:r>
              <a:rPr kumimoji="1" lang="en-US" altLang="ja-JP" sz="3600" dirty="0">
                <a:solidFill>
                  <a:srgbClr val="FFFF00"/>
                </a:solidFill>
              </a:rPr>
              <a:t>8 points</a:t>
            </a:r>
          </a:p>
          <a:p>
            <a:pPr marL="0" indent="0">
              <a:buNone/>
            </a:pPr>
            <a:r>
              <a:rPr lang="en-US" altLang="ja-JP" sz="3600" dirty="0"/>
              <a:t>Top 3	TV/YouTube/Smartphone		</a:t>
            </a:r>
            <a:r>
              <a:rPr lang="en-US" altLang="ja-JP" sz="3600" dirty="0">
                <a:solidFill>
                  <a:srgbClr val="FFFF00"/>
                </a:solidFill>
              </a:rPr>
              <a:t>5 points</a:t>
            </a:r>
          </a:p>
          <a:p>
            <a:pPr marL="0" indent="0">
              <a:buNone/>
            </a:pPr>
            <a:r>
              <a:rPr kumimoji="1" lang="en-US" altLang="ja-JP" sz="3600" dirty="0"/>
              <a:t>Top 4 	Card games			 		</a:t>
            </a:r>
            <a:r>
              <a:rPr kumimoji="1" lang="en-US" altLang="ja-JP" sz="3600" dirty="0">
                <a:solidFill>
                  <a:srgbClr val="FFFF00"/>
                </a:solidFill>
              </a:rPr>
              <a:t>3 points</a:t>
            </a:r>
            <a:endParaRPr kumimoji="1" lang="ja-JP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89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D9FB5-B4AD-445C-9C4B-B31AE0EE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Question 7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93E7E34-0F54-41E3-B315-E51A2646D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424" y="3095592"/>
            <a:ext cx="10353761" cy="1326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5400" dirty="0"/>
              <a:t>…makes small children happy.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48186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568B7-7D01-4BD5-BEAE-DBF1195C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Answer Board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623375-E621-40DE-B948-2CA6AEE0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1043" y="1962263"/>
            <a:ext cx="9976513" cy="4286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/>
              <a:t>Top 1	Playtime 				</a:t>
            </a:r>
            <a:r>
              <a:rPr kumimoji="1" lang="en-US" altLang="ja-JP" sz="3600" dirty="0">
                <a:solidFill>
                  <a:srgbClr val="FFFF00"/>
                </a:solidFill>
              </a:rPr>
              <a:t>10 points</a:t>
            </a:r>
            <a:endParaRPr lang="en-US" altLang="ja-JP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/>
              <a:t>Top 2	Listening to music</a:t>
            </a:r>
          </a:p>
          <a:p>
            <a:pPr marL="0" indent="0">
              <a:buNone/>
            </a:pPr>
            <a:r>
              <a:rPr lang="en-US" altLang="ja-JP" sz="3600" dirty="0"/>
              <a:t>		and dancing</a:t>
            </a:r>
            <a:r>
              <a:rPr kumimoji="1" lang="en-US" altLang="ja-JP" sz="3600" dirty="0"/>
              <a:t>				</a:t>
            </a:r>
            <a:r>
              <a:rPr kumimoji="1" lang="en-US" altLang="ja-JP" sz="3600" dirty="0">
                <a:solidFill>
                  <a:srgbClr val="FFFF00"/>
                </a:solidFill>
              </a:rPr>
              <a:t>8 points</a:t>
            </a:r>
          </a:p>
          <a:p>
            <a:pPr marL="0" indent="0">
              <a:buNone/>
            </a:pPr>
            <a:r>
              <a:rPr lang="en-US" altLang="ja-JP" sz="3600" dirty="0"/>
              <a:t>Top 3	Listening to stories		</a:t>
            </a:r>
            <a:r>
              <a:rPr lang="en-US" altLang="ja-JP" sz="3600" dirty="0">
                <a:solidFill>
                  <a:srgbClr val="FFFF00"/>
                </a:solidFill>
              </a:rPr>
              <a:t>5 points</a:t>
            </a:r>
          </a:p>
          <a:p>
            <a:pPr marL="0" indent="0">
              <a:buNone/>
            </a:pPr>
            <a:r>
              <a:rPr lang="en-US" altLang="ja-JP" sz="3600" dirty="0"/>
              <a:t>Top 4	Playing in the water</a:t>
            </a:r>
            <a:r>
              <a:rPr lang="en-US" altLang="ja-JP" sz="3600" dirty="0">
                <a:solidFill>
                  <a:srgbClr val="FFFF00"/>
                </a:solidFill>
              </a:rPr>
              <a:t>		3 points</a:t>
            </a:r>
          </a:p>
        </p:txBody>
      </p:sp>
    </p:spTree>
    <p:extLst>
      <p:ext uri="{BB962C8B-B14F-4D97-AF65-F5344CB8AC3E}">
        <p14:creationId xmlns:p14="http://schemas.microsoft.com/office/powerpoint/2010/main" val="165734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E79584-F6B6-4EE5-94FD-D8E794ADD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269" y="1455270"/>
            <a:ext cx="9001462" cy="2387600"/>
          </a:xfrm>
        </p:spPr>
        <p:txBody>
          <a:bodyPr/>
          <a:lstStyle/>
          <a:p>
            <a:r>
              <a:rPr lang="en-US" altLang="ja-JP" dirty="0"/>
              <a:t>family</a:t>
            </a:r>
            <a:r>
              <a:rPr kumimoji="1" lang="en-US" altLang="ja-JP" dirty="0"/>
              <a:t> feud</a:t>
            </a:r>
            <a:endParaRPr kumimoji="1" lang="ja-JP" altLang="en-US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B7AA6E7-AFBD-4D40-AD98-270C646E228B}"/>
              </a:ext>
            </a:extLst>
          </p:cNvPr>
          <p:cNvCxnSpPr>
            <a:cxnSpLocks/>
          </p:cNvCxnSpPr>
          <p:nvPr/>
        </p:nvCxnSpPr>
        <p:spPr>
          <a:xfrm flipV="1">
            <a:off x="3738283" y="3001771"/>
            <a:ext cx="2649070" cy="8877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タイトル 1">
            <a:extLst>
              <a:ext uri="{FF2B5EF4-FFF2-40B4-BE49-F238E27FC236}">
                <a16:creationId xmlns:a16="http://schemas.microsoft.com/office/drawing/2014/main" id="{DF41D109-8B23-460B-A4D6-3421259CB007}"/>
              </a:ext>
            </a:extLst>
          </p:cNvPr>
          <p:cNvSpPr txBox="1">
            <a:spLocks/>
          </p:cNvSpPr>
          <p:nvPr/>
        </p:nvSpPr>
        <p:spPr>
          <a:xfrm>
            <a:off x="3738283" y="2399029"/>
            <a:ext cx="2824488" cy="5374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000" dirty="0">
                <a:latin typeface="Bahnschrift Light" panose="020B0502040204020203" pitchFamily="34" charset="0"/>
              </a:rPr>
              <a:t>Classroom</a:t>
            </a:r>
            <a:endParaRPr lang="ja-JP" altLang="en-US" sz="2000" dirty="0"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403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D9FB5-B4AD-445C-9C4B-B31AE0EE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Question 8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93E7E34-0F54-41E3-B315-E51A2646D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095592"/>
            <a:ext cx="10886385" cy="132632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kumimoji="1" lang="en-US" altLang="ja-JP" sz="5400" dirty="0"/>
              <a:t>A dog understands the word, “_______.”</a:t>
            </a:r>
            <a:endParaRPr kumimoji="1" lang="ja-JP" altLang="en-US" sz="54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C97EE71D-F0E5-4853-BCC0-6781848E9113}"/>
              </a:ext>
            </a:extLst>
          </p:cNvPr>
          <p:cNvSpPr txBox="1">
            <a:spLocks/>
          </p:cNvSpPr>
          <p:nvPr/>
        </p:nvSpPr>
        <p:spPr>
          <a:xfrm>
            <a:off x="4293880" y="5522485"/>
            <a:ext cx="3670223" cy="7259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3200" dirty="0">
                <a:solidFill>
                  <a:srgbClr val="FFFF00"/>
                </a:solidFill>
              </a:rPr>
              <a:t>(except their name)</a:t>
            </a:r>
            <a:endParaRPr lang="ja-JP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07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568B7-7D01-4BD5-BEAE-DBF1195C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Answer Board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623375-E621-40DE-B948-2CA6AEE0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1043" y="2406401"/>
            <a:ext cx="9976513" cy="3328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/>
              <a:t>Top 1	“</a:t>
            </a:r>
            <a:r>
              <a:rPr lang="en-US" altLang="ja-JP" sz="3600" dirty="0"/>
              <a:t>Sit!”</a:t>
            </a:r>
            <a:r>
              <a:rPr kumimoji="1" lang="en-US" altLang="ja-JP" sz="3600" dirty="0"/>
              <a:t>				</a:t>
            </a:r>
            <a:r>
              <a:rPr kumimoji="1" lang="en-US" altLang="ja-JP" sz="3600" dirty="0">
                <a:solidFill>
                  <a:srgbClr val="FFFF00"/>
                </a:solidFill>
              </a:rPr>
              <a:t>10 points</a:t>
            </a:r>
            <a:endParaRPr lang="en-US" altLang="ja-JP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/>
              <a:t>Top 2	</a:t>
            </a:r>
            <a:r>
              <a:rPr lang="en-US" altLang="ja-JP" sz="3600" dirty="0"/>
              <a:t>“Come!”</a:t>
            </a:r>
            <a:r>
              <a:rPr kumimoji="1" lang="en-US" altLang="ja-JP" sz="3600" dirty="0"/>
              <a:t>			</a:t>
            </a:r>
            <a:r>
              <a:rPr kumimoji="1" lang="en-US" altLang="ja-JP" sz="3600" dirty="0">
                <a:solidFill>
                  <a:srgbClr val="FFFF00"/>
                </a:solidFill>
              </a:rPr>
              <a:t>8 points</a:t>
            </a:r>
          </a:p>
          <a:p>
            <a:pPr marL="0" indent="0">
              <a:buNone/>
            </a:pPr>
            <a:r>
              <a:rPr lang="en-US" altLang="ja-JP" sz="3600" dirty="0"/>
              <a:t>Top 3	“Food!” 				</a:t>
            </a:r>
            <a:r>
              <a:rPr lang="en-US" altLang="ja-JP" sz="3600" dirty="0">
                <a:solidFill>
                  <a:srgbClr val="FFFF00"/>
                </a:solidFill>
              </a:rPr>
              <a:t>5 points</a:t>
            </a:r>
          </a:p>
          <a:p>
            <a:pPr marL="0" indent="0">
              <a:buNone/>
            </a:pPr>
            <a:r>
              <a:rPr lang="en-US" altLang="ja-JP" sz="3600" dirty="0"/>
              <a:t>Top 4	“Stay!”		</a:t>
            </a:r>
            <a:r>
              <a:rPr lang="en-US" altLang="ja-JP" sz="3600" dirty="0">
                <a:solidFill>
                  <a:srgbClr val="FFFF00"/>
                </a:solidFill>
              </a:rPr>
              <a:t>		3 points</a:t>
            </a:r>
          </a:p>
        </p:txBody>
      </p:sp>
    </p:spTree>
    <p:extLst>
      <p:ext uri="{BB962C8B-B14F-4D97-AF65-F5344CB8AC3E}">
        <p14:creationId xmlns:p14="http://schemas.microsoft.com/office/powerpoint/2010/main" val="78579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D9FB5-B4AD-445C-9C4B-B31AE0EE1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3" y="350458"/>
            <a:ext cx="10353761" cy="1326321"/>
          </a:xfrm>
        </p:spPr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Question </a:t>
            </a:r>
            <a:r>
              <a:rPr lang="en-US" altLang="ja-JP" dirty="0">
                <a:solidFill>
                  <a:srgbClr val="FFFF00"/>
                </a:solidFill>
              </a:rPr>
              <a:t>9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93E7E34-0F54-41E3-B315-E51A2646D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3354733"/>
            <a:ext cx="11652068" cy="195584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ja-JP" sz="4500" dirty="0"/>
              <a:t>Friend	: So, do you know how to </a:t>
            </a:r>
            <a:r>
              <a:rPr kumimoji="1" lang="en-US" altLang="ja-JP" sz="4500" dirty="0"/>
              <a:t>_______ now?</a:t>
            </a:r>
          </a:p>
          <a:p>
            <a:pPr marL="0" indent="0">
              <a:buNone/>
            </a:pPr>
            <a:r>
              <a:rPr lang="en-US" altLang="ja-JP" sz="4500" dirty="0"/>
              <a:t>You		: Yes, a little.</a:t>
            </a:r>
            <a:endParaRPr kumimoji="1" lang="en-US" altLang="ja-JP" sz="4500" dirty="0"/>
          </a:p>
          <a:p>
            <a:pPr marL="0" indent="0">
              <a:buNone/>
            </a:pPr>
            <a:endParaRPr kumimoji="1" lang="ja-JP" altLang="en-US" sz="5400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CE99BFF1-14DC-4779-B92A-283357CCEB78}"/>
              </a:ext>
            </a:extLst>
          </p:cNvPr>
          <p:cNvSpPr txBox="1">
            <a:spLocks/>
          </p:cNvSpPr>
          <p:nvPr/>
        </p:nvSpPr>
        <p:spPr>
          <a:xfrm>
            <a:off x="0" y="2152799"/>
            <a:ext cx="7247965" cy="72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800" dirty="0">
                <a:solidFill>
                  <a:srgbClr val="FFFF00"/>
                </a:solidFill>
              </a:rPr>
              <a:t>(A foreigner living in Japan for a year now)</a:t>
            </a:r>
            <a:endParaRPr lang="ja-JP" altLang="en-US" sz="2800" dirty="0">
              <a:solidFill>
                <a:srgbClr val="FFFF00"/>
              </a:solidFill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CF382216-EB89-49ED-8EA8-E69833077533}"/>
              </a:ext>
            </a:extLst>
          </p:cNvPr>
          <p:cNvSpPr txBox="1">
            <a:spLocks/>
          </p:cNvSpPr>
          <p:nvPr/>
        </p:nvSpPr>
        <p:spPr>
          <a:xfrm>
            <a:off x="4586271" y="5786602"/>
            <a:ext cx="3008807" cy="72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3200" dirty="0">
                <a:solidFill>
                  <a:srgbClr val="FFFF00"/>
                </a:solidFill>
              </a:rPr>
              <a:t>(two answers)</a:t>
            </a:r>
            <a:endParaRPr lang="ja-JP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1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568B7-7D01-4BD5-BEAE-DBF1195C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Answer Board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623375-E621-40DE-B948-2CA6AEE0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1043" y="2158207"/>
            <a:ext cx="9976513" cy="3328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/>
              <a:t>Top 1</a:t>
            </a:r>
            <a:r>
              <a:rPr lang="en-US" altLang="ja-JP" sz="3600" dirty="0"/>
              <a:t>	speak Japanese</a:t>
            </a:r>
            <a:r>
              <a:rPr kumimoji="1" lang="en-US" altLang="ja-JP" sz="3600" dirty="0"/>
              <a:t>			</a:t>
            </a:r>
            <a:r>
              <a:rPr kumimoji="1" lang="en-US" altLang="ja-JP" sz="3600" dirty="0">
                <a:solidFill>
                  <a:srgbClr val="FFFF00"/>
                </a:solidFill>
              </a:rPr>
              <a:t>10 points</a:t>
            </a:r>
            <a:endParaRPr lang="en-US" altLang="ja-JP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/>
              <a:t>Top 2	</a:t>
            </a:r>
            <a:r>
              <a:rPr lang="en-US" altLang="ja-JP" sz="3600" dirty="0"/>
              <a:t>use chopsticks			</a:t>
            </a:r>
            <a:r>
              <a:rPr kumimoji="1" lang="en-US" altLang="ja-JP" sz="3600" dirty="0">
                <a:solidFill>
                  <a:srgbClr val="FFFF00"/>
                </a:solidFill>
              </a:rPr>
              <a:t>8 points</a:t>
            </a:r>
          </a:p>
          <a:p>
            <a:pPr marL="0" indent="0">
              <a:buNone/>
            </a:pPr>
            <a:r>
              <a:rPr lang="en-US" altLang="ja-JP" sz="3600" dirty="0"/>
              <a:t>Top 3	make origami			</a:t>
            </a:r>
            <a:r>
              <a:rPr lang="en-US" altLang="ja-JP" sz="3600" dirty="0">
                <a:solidFill>
                  <a:srgbClr val="FFFF00"/>
                </a:solidFill>
              </a:rPr>
              <a:t>5 points</a:t>
            </a:r>
          </a:p>
          <a:p>
            <a:pPr marL="0" indent="0">
              <a:buNone/>
            </a:pPr>
            <a:r>
              <a:rPr lang="en-US" altLang="ja-JP" sz="3600" dirty="0"/>
              <a:t>Top 4	cook Japanese food		</a:t>
            </a:r>
            <a:r>
              <a:rPr lang="en-US" altLang="ja-JP" sz="3600" dirty="0">
                <a:solidFill>
                  <a:srgbClr val="FFFF00"/>
                </a:solidFill>
              </a:rPr>
              <a:t>3 points</a:t>
            </a:r>
          </a:p>
        </p:txBody>
      </p:sp>
    </p:spTree>
    <p:extLst>
      <p:ext uri="{BB962C8B-B14F-4D97-AF65-F5344CB8AC3E}">
        <p14:creationId xmlns:p14="http://schemas.microsoft.com/office/powerpoint/2010/main" val="214423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D9FB5-B4AD-445C-9C4B-B31AE0EE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Question </a:t>
            </a:r>
            <a:r>
              <a:rPr lang="en-US" altLang="ja-JP" dirty="0">
                <a:solidFill>
                  <a:srgbClr val="FFFF00"/>
                </a:solidFill>
              </a:rPr>
              <a:t>10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93E7E34-0F54-41E3-B315-E51A2646D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778" y="2745969"/>
            <a:ext cx="11483788" cy="2444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5400" dirty="0"/>
              <a:t>If I were a foreigner living in Japan, I would ___________.</a:t>
            </a:r>
            <a:endParaRPr kumimoji="1" lang="ja-JP" altLang="en-US" sz="54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78DB8AD1-F903-4EAF-9B22-7BF67E1C79AA}"/>
              </a:ext>
            </a:extLst>
          </p:cNvPr>
          <p:cNvSpPr txBox="1">
            <a:spLocks/>
          </p:cNvSpPr>
          <p:nvPr/>
        </p:nvSpPr>
        <p:spPr>
          <a:xfrm>
            <a:off x="4613632" y="5885442"/>
            <a:ext cx="2954085" cy="72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3200" dirty="0">
                <a:solidFill>
                  <a:srgbClr val="FFFF00"/>
                </a:solidFill>
              </a:rPr>
              <a:t>(two answers)</a:t>
            </a:r>
            <a:endParaRPr lang="ja-JP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37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568B7-7D01-4BD5-BEAE-DBF1195C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Answer Board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623375-E621-40DE-B948-2CA6AEE0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163" y="2223520"/>
            <a:ext cx="10515475" cy="3498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/>
              <a:t>Top 1</a:t>
            </a:r>
            <a:r>
              <a:rPr lang="en-US" altLang="ja-JP" sz="3600" dirty="0"/>
              <a:t>	study Japanese</a:t>
            </a:r>
            <a:r>
              <a:rPr kumimoji="1" lang="en-US" altLang="ja-JP" sz="3600" dirty="0"/>
              <a:t>				</a:t>
            </a:r>
            <a:r>
              <a:rPr kumimoji="1" lang="en-US" altLang="ja-JP" sz="3600" dirty="0">
                <a:solidFill>
                  <a:srgbClr val="FFFF00"/>
                </a:solidFill>
              </a:rPr>
              <a:t>10 points</a:t>
            </a:r>
            <a:endParaRPr lang="en-US" altLang="ja-JP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/>
              <a:t>Top 2	</a:t>
            </a:r>
            <a:r>
              <a:rPr lang="en-US" altLang="ja-JP" sz="3600" dirty="0"/>
              <a:t>learn about the culture		</a:t>
            </a:r>
            <a:r>
              <a:rPr kumimoji="1" lang="en-US" altLang="ja-JP" sz="3600" dirty="0">
                <a:solidFill>
                  <a:srgbClr val="FFFF00"/>
                </a:solidFill>
              </a:rPr>
              <a:t>8 points</a:t>
            </a:r>
          </a:p>
          <a:p>
            <a:pPr marL="0" indent="0">
              <a:buNone/>
            </a:pPr>
            <a:r>
              <a:rPr lang="en-US" altLang="ja-JP" sz="3600" dirty="0"/>
              <a:t>Top 3	join club activities			</a:t>
            </a:r>
            <a:r>
              <a:rPr lang="en-US" altLang="ja-JP" sz="3600" dirty="0">
                <a:solidFill>
                  <a:srgbClr val="FFFF00"/>
                </a:solidFill>
              </a:rPr>
              <a:t>5 points</a:t>
            </a:r>
          </a:p>
          <a:p>
            <a:pPr marL="0" indent="0">
              <a:buNone/>
            </a:pPr>
            <a:r>
              <a:rPr lang="en-US" altLang="ja-JP" sz="3600" dirty="0"/>
              <a:t>Top 4	volunteer in the community	</a:t>
            </a:r>
            <a:r>
              <a:rPr lang="en-US" altLang="ja-JP" sz="3600" dirty="0">
                <a:solidFill>
                  <a:srgbClr val="FFFF00"/>
                </a:solidFill>
              </a:rPr>
              <a:t>3 points</a:t>
            </a:r>
          </a:p>
        </p:txBody>
      </p:sp>
    </p:spTree>
    <p:extLst>
      <p:ext uri="{BB962C8B-B14F-4D97-AF65-F5344CB8AC3E}">
        <p14:creationId xmlns:p14="http://schemas.microsoft.com/office/powerpoint/2010/main" val="392374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317AB4-CC6A-43BC-BF0E-EFDE70AC7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098" y="215155"/>
            <a:ext cx="2631444" cy="82027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5000" dirty="0">
                <a:solidFill>
                  <a:srgbClr val="FFFF00"/>
                </a:solidFill>
              </a:rPr>
              <a:t>Rules</a:t>
            </a:r>
            <a:endParaRPr kumimoji="1" lang="ja-JP" altLang="en-US" sz="5000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8CCD1B-0485-47A3-98EC-FA1B8FB03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1541476"/>
            <a:ext cx="11591363" cy="5101370"/>
          </a:xfrm>
        </p:spPr>
        <p:txBody>
          <a:bodyPr>
            <a:noAutofit/>
          </a:bodyPr>
          <a:lstStyle/>
          <a:p>
            <a:r>
              <a:rPr kumimoji="1" lang="en-US" altLang="ja-JP" sz="4400" dirty="0"/>
              <a:t>Work in groups</a:t>
            </a:r>
          </a:p>
          <a:p>
            <a:r>
              <a:rPr lang="en-US" altLang="ja-JP" sz="4400" dirty="0"/>
              <a:t>Google Translate is OK, Google Search is NOT.</a:t>
            </a:r>
          </a:p>
          <a:p>
            <a:r>
              <a:rPr lang="en-US" altLang="ja-JP" sz="4400" dirty="0"/>
              <a:t>One group-many ideas-one answer.</a:t>
            </a:r>
          </a:p>
          <a:p>
            <a:r>
              <a:rPr kumimoji="1" lang="en-US" altLang="ja-JP" sz="4400" dirty="0"/>
              <a:t>Let’s have fun using English. </a:t>
            </a:r>
          </a:p>
        </p:txBody>
      </p:sp>
    </p:spTree>
    <p:extLst>
      <p:ext uri="{BB962C8B-B14F-4D97-AF65-F5344CB8AC3E}">
        <p14:creationId xmlns:p14="http://schemas.microsoft.com/office/powerpoint/2010/main" val="323396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949143-46C1-4F49-9DA3-6178923EC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For Example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554ADB-0317-4483-A2CF-AE83BA29A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540273"/>
            <a:ext cx="10353762" cy="2381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5400" dirty="0"/>
              <a:t>If Alan came to America now, he would surely eat…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11196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568B7-7D01-4BD5-BEAE-DBF1195C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Answer Board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623375-E621-40DE-B948-2CA6AEE0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540" y="2384215"/>
            <a:ext cx="8116866" cy="3402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/>
              <a:t>Top 1	Hamburgers 		</a:t>
            </a:r>
            <a:r>
              <a:rPr kumimoji="1" lang="en-US" altLang="ja-JP" sz="3600" dirty="0">
                <a:solidFill>
                  <a:srgbClr val="FFFF00"/>
                </a:solidFill>
              </a:rPr>
              <a:t>10 points</a:t>
            </a:r>
            <a:endParaRPr lang="en-US" altLang="ja-JP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/>
              <a:t>Top 2	French fries 	</a:t>
            </a:r>
            <a:r>
              <a:rPr lang="en-US" altLang="ja-JP" sz="3600" dirty="0"/>
              <a:t>	</a:t>
            </a:r>
            <a:r>
              <a:rPr kumimoji="1" lang="en-US" altLang="ja-JP" sz="3600" dirty="0">
                <a:solidFill>
                  <a:srgbClr val="FFFF00"/>
                </a:solidFill>
              </a:rPr>
              <a:t>8 points</a:t>
            </a:r>
          </a:p>
          <a:p>
            <a:pPr marL="0" indent="0">
              <a:buNone/>
            </a:pPr>
            <a:r>
              <a:rPr lang="en-US" altLang="ja-JP" sz="3600" dirty="0"/>
              <a:t>Top 3	Steak 			</a:t>
            </a:r>
            <a:r>
              <a:rPr lang="en-US" altLang="ja-JP" sz="3600" dirty="0">
                <a:solidFill>
                  <a:srgbClr val="FFFF00"/>
                </a:solidFill>
              </a:rPr>
              <a:t>5 points</a:t>
            </a:r>
          </a:p>
          <a:p>
            <a:pPr marL="0" indent="0">
              <a:buNone/>
            </a:pPr>
            <a:r>
              <a:rPr kumimoji="1" lang="en-US" altLang="ja-JP" sz="3600" dirty="0"/>
              <a:t>Top 4 	Fried chicken 	</a:t>
            </a:r>
            <a:r>
              <a:rPr kumimoji="1" lang="en-US" altLang="ja-JP" sz="3600" dirty="0">
                <a:solidFill>
                  <a:srgbClr val="FFFF00"/>
                </a:solidFill>
              </a:rPr>
              <a:t>3 points</a:t>
            </a:r>
            <a:endParaRPr kumimoji="1" lang="ja-JP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84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D9FB5-B4AD-445C-9C4B-B31AE0EE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Question 1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93E7E34-0F54-41E3-B315-E51A2646D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671" y="3157724"/>
            <a:ext cx="10353762" cy="1326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5400" dirty="0"/>
              <a:t>People are usually scared of…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97703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568B7-7D01-4BD5-BEAE-DBF1195C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Answer Board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623375-E621-40DE-B948-2CA6AEE0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1394" y="2324664"/>
            <a:ext cx="8834171" cy="34710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/>
              <a:t>Top 1	Heights 				</a:t>
            </a:r>
            <a:r>
              <a:rPr kumimoji="1" lang="en-US" altLang="ja-JP" sz="3600" dirty="0">
                <a:solidFill>
                  <a:srgbClr val="FFFF00"/>
                </a:solidFill>
              </a:rPr>
              <a:t>10 points</a:t>
            </a:r>
            <a:endParaRPr lang="en-US" altLang="ja-JP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/>
              <a:t>Top 2	Spiders 				</a:t>
            </a:r>
            <a:r>
              <a:rPr kumimoji="1" lang="en-US" altLang="ja-JP" sz="3600" dirty="0">
                <a:solidFill>
                  <a:srgbClr val="FFFF00"/>
                </a:solidFill>
              </a:rPr>
              <a:t>8 points</a:t>
            </a:r>
          </a:p>
          <a:p>
            <a:pPr marL="0" indent="0">
              <a:buNone/>
            </a:pPr>
            <a:r>
              <a:rPr lang="en-US" altLang="ja-JP" sz="3600" dirty="0"/>
              <a:t>Top 3	Ghosts			 	</a:t>
            </a:r>
            <a:r>
              <a:rPr lang="en-US" altLang="ja-JP" sz="3600" dirty="0">
                <a:solidFill>
                  <a:srgbClr val="FFFF00"/>
                </a:solidFill>
              </a:rPr>
              <a:t>5 points</a:t>
            </a:r>
          </a:p>
          <a:p>
            <a:pPr marL="0" indent="0">
              <a:buNone/>
            </a:pPr>
            <a:r>
              <a:rPr kumimoji="1" lang="en-US" altLang="ja-JP" sz="3600" dirty="0"/>
              <a:t>Top 4 	Flying </a:t>
            </a:r>
            <a:r>
              <a:rPr kumimoji="1" lang="en-US" altLang="ja-JP" sz="1800" dirty="0"/>
              <a:t>(on an airplane)</a:t>
            </a:r>
            <a:r>
              <a:rPr kumimoji="1" lang="en-US" altLang="ja-JP" sz="3600" dirty="0"/>
              <a:t>		</a:t>
            </a:r>
            <a:r>
              <a:rPr kumimoji="1" lang="en-US" altLang="ja-JP" sz="3600" dirty="0">
                <a:solidFill>
                  <a:srgbClr val="FFFF00"/>
                </a:solidFill>
              </a:rPr>
              <a:t>3 points</a:t>
            </a:r>
            <a:endParaRPr kumimoji="1" lang="ja-JP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1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D9FB5-B4AD-445C-9C4B-B31AE0EE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Question 2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93E7E34-0F54-41E3-B315-E51A2646D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6595" y="2765839"/>
            <a:ext cx="7988160" cy="1326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5400" dirty="0"/>
              <a:t>Children don’t like to…</a:t>
            </a:r>
            <a:endParaRPr kumimoji="1" lang="ja-JP" altLang="en-US" sz="54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9B9D47D5-A1B7-4B39-9B6E-486AEB3A6062}"/>
              </a:ext>
            </a:extLst>
          </p:cNvPr>
          <p:cNvSpPr txBox="1">
            <a:spLocks/>
          </p:cNvSpPr>
          <p:nvPr/>
        </p:nvSpPr>
        <p:spPr>
          <a:xfrm>
            <a:off x="4586271" y="5522485"/>
            <a:ext cx="3008807" cy="72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3200" dirty="0">
                <a:solidFill>
                  <a:srgbClr val="FFFF00"/>
                </a:solidFill>
              </a:rPr>
              <a:t>(house chore)</a:t>
            </a:r>
            <a:endParaRPr lang="ja-JP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9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568B7-7D01-4BD5-BEAE-DBF1195C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Answer Board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623375-E621-40DE-B948-2CA6AEE0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704" y="2373970"/>
            <a:ext cx="9191907" cy="3874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/>
              <a:t>Top 1	clean the bathroom 	</a:t>
            </a:r>
            <a:r>
              <a:rPr kumimoji="1" lang="en-US" altLang="ja-JP" sz="3600" dirty="0">
                <a:solidFill>
                  <a:srgbClr val="FFFF00"/>
                </a:solidFill>
              </a:rPr>
              <a:t>10 points</a:t>
            </a:r>
            <a:endParaRPr lang="en-US" altLang="ja-JP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/>
              <a:t>Top 2	wash the dishes 		</a:t>
            </a:r>
            <a:r>
              <a:rPr kumimoji="1" lang="en-US" altLang="ja-JP" sz="3600" dirty="0">
                <a:solidFill>
                  <a:srgbClr val="FFFF00"/>
                </a:solidFill>
              </a:rPr>
              <a:t>8 points</a:t>
            </a:r>
          </a:p>
          <a:p>
            <a:pPr marL="0" indent="0">
              <a:buNone/>
            </a:pPr>
            <a:r>
              <a:rPr lang="en-US" altLang="ja-JP" sz="3600" dirty="0"/>
              <a:t>Top 3	vacuum the rooms 	</a:t>
            </a:r>
            <a:r>
              <a:rPr lang="en-US" altLang="ja-JP" sz="3600" dirty="0">
                <a:solidFill>
                  <a:srgbClr val="FFFF00"/>
                </a:solidFill>
              </a:rPr>
              <a:t>5 points</a:t>
            </a:r>
          </a:p>
          <a:p>
            <a:pPr marL="0" indent="0">
              <a:buNone/>
            </a:pPr>
            <a:r>
              <a:rPr kumimoji="1" lang="en-US" altLang="ja-JP" sz="3600" dirty="0"/>
              <a:t>Top 4 	do the laundry 		</a:t>
            </a:r>
            <a:r>
              <a:rPr kumimoji="1" lang="en-US" altLang="ja-JP" sz="3600" dirty="0">
                <a:solidFill>
                  <a:srgbClr val="FFFF00"/>
                </a:solidFill>
              </a:rPr>
              <a:t>3 points</a:t>
            </a:r>
            <a:endParaRPr kumimoji="1" lang="ja-JP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54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TM04033921[[fn=ダマスク]]</Template>
  <TotalTime>506</TotalTime>
  <Words>690</Words>
  <Application>Microsoft Office PowerPoint</Application>
  <PresentationFormat>Widescreen</PresentationFormat>
  <Paragraphs>94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Bahnschrift Light</vt:lpstr>
      <vt:lpstr>Bookman Old Style</vt:lpstr>
      <vt:lpstr>Rockwell</vt:lpstr>
      <vt:lpstr>Damask</vt:lpstr>
      <vt:lpstr>PowerPoint Presentation</vt:lpstr>
      <vt:lpstr>family feud</vt:lpstr>
      <vt:lpstr>Rules</vt:lpstr>
      <vt:lpstr>For Example</vt:lpstr>
      <vt:lpstr>Answer Board</vt:lpstr>
      <vt:lpstr>Question 1</vt:lpstr>
      <vt:lpstr>Answer Board</vt:lpstr>
      <vt:lpstr>Question 2</vt:lpstr>
      <vt:lpstr>Answer Board</vt:lpstr>
      <vt:lpstr>Question 3</vt:lpstr>
      <vt:lpstr>Answer Board</vt:lpstr>
      <vt:lpstr>Question 4</vt:lpstr>
      <vt:lpstr>Answer Board</vt:lpstr>
      <vt:lpstr>Question 5</vt:lpstr>
      <vt:lpstr>Answer Board</vt:lpstr>
      <vt:lpstr>Question 6</vt:lpstr>
      <vt:lpstr>Answer Board</vt:lpstr>
      <vt:lpstr>Question 7</vt:lpstr>
      <vt:lpstr>Answer Board</vt:lpstr>
      <vt:lpstr>Question 8</vt:lpstr>
      <vt:lpstr>Answer Board</vt:lpstr>
      <vt:lpstr>Question 9</vt:lpstr>
      <vt:lpstr>Answer Board</vt:lpstr>
      <vt:lpstr>Question 10</vt:lpstr>
      <vt:lpstr>Answer Board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feud</dc:title>
  <dc:creator>川崎市教育委員会</dc:creator>
  <cp:lastModifiedBy>ricky diaz</cp:lastModifiedBy>
  <cp:revision>28</cp:revision>
  <dcterms:created xsi:type="dcterms:W3CDTF">2024-02-16T01:54:56Z</dcterms:created>
  <dcterms:modified xsi:type="dcterms:W3CDTF">2024-02-23T10:21:44Z</dcterms:modified>
</cp:coreProperties>
</file>