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6" autoAdjust="0"/>
    <p:restoredTop sz="94660"/>
  </p:normalViewPr>
  <p:slideViewPr>
    <p:cSldViewPr>
      <p:cViewPr>
        <p:scale>
          <a:sx n="84" d="100"/>
          <a:sy n="84" d="100"/>
        </p:scale>
        <p:origin x="547" y="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8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52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01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82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06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24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52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83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8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9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18CA5-842D-40C6-9771-238B131D9E17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97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7CD5AD1-3CAD-81D9-7488-1B3D54AD3FBF}"/>
              </a:ext>
            </a:extLst>
          </p:cNvPr>
          <p:cNvGrpSpPr/>
          <p:nvPr/>
        </p:nvGrpSpPr>
        <p:grpSpPr>
          <a:xfrm>
            <a:off x="1019050" y="-148096"/>
            <a:ext cx="7105899" cy="4321541"/>
            <a:chOff x="1593636" y="-127289"/>
            <a:chExt cx="6123823" cy="3381889"/>
          </a:xfrm>
        </p:grpSpPr>
        <p:pic>
          <p:nvPicPr>
            <p:cNvPr id="17" name="Picture 4" descr="Weapons - Splatoon 2 Splat Png | Full Size PNG Download | SeekPNG">
              <a:extLst>
                <a:ext uri="{FF2B5EF4-FFF2-40B4-BE49-F238E27FC236}">
                  <a16:creationId xmlns:a16="http://schemas.microsoft.com/office/drawing/2014/main" id="{176BD80B-F3BA-B91D-7A01-B4E83DAC69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00000"/>
                      </a14:imgEffect>
                      <a14:imgEffect>
                        <a14:colorTemperature colorTemp="11500"/>
                      </a14:imgEffect>
                      <a14:imgEffect>
                        <a14:saturation sat="400000"/>
                      </a14:imgEffect>
                      <a14:imgEffect>
                        <a14:brightnessContrast bright="-53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139811">
              <a:off x="4142059" y="-423148"/>
              <a:ext cx="3279541" cy="3871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Weapons - Splatoon 2 Splat Png | Full Size PNG Download | SeekPNG">
              <a:extLst>
                <a:ext uri="{FF2B5EF4-FFF2-40B4-BE49-F238E27FC236}">
                  <a16:creationId xmlns:a16="http://schemas.microsoft.com/office/drawing/2014/main" id="{EB3A3107-C68D-BE96-E61D-8C1F53C963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duotone>
                <a:prstClr val="black"/>
                <a:srgbClr val="66FF33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7624"/>
                      </a14:imgEffect>
                      <a14:imgEffect>
                        <a14:saturation sat="0"/>
                      </a14:imgEffect>
                      <a14:imgEffect>
                        <a14:brightnessContrast bright="66000" contrast="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1388">
              <a:off x="2472185" y="951823"/>
              <a:ext cx="3263718" cy="2302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Weapons - Splatoon 2 Splat Png | Full Size PNG Download | SeekPNG">
              <a:extLst>
                <a:ext uri="{FF2B5EF4-FFF2-40B4-BE49-F238E27FC236}">
                  <a16:creationId xmlns:a16="http://schemas.microsoft.com/office/drawing/2014/main" id="{43972B69-FC32-77F7-D29D-327AB75547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3636" y="415531"/>
              <a:ext cx="2479088" cy="2402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0" name="Picture 6" descr="Inklings | Splatoon Wiki | Fandom">
            <a:extLst>
              <a:ext uri="{FF2B5EF4-FFF2-40B4-BE49-F238E27FC236}">
                <a16:creationId xmlns:a16="http://schemas.microsoft.com/office/drawing/2014/main" id="{2A780ECE-EA02-EB9B-E099-34D807B79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356" y="1217666"/>
            <a:ext cx="2464099" cy="270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pect Inklings (Splatoon) : r/respectthreads">
            <a:extLst>
              <a:ext uri="{FF2B5EF4-FFF2-40B4-BE49-F238E27FC236}">
                <a16:creationId xmlns:a16="http://schemas.microsoft.com/office/drawing/2014/main" id="{6D8FBB3D-31C6-493E-37FB-55919D7C5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" y="1076116"/>
            <a:ext cx="2437704" cy="27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42A203-74DE-28F4-F724-15578D0A872E}"/>
              </a:ext>
            </a:extLst>
          </p:cNvPr>
          <p:cNvSpPr txBox="1"/>
          <p:nvPr/>
        </p:nvSpPr>
        <p:spPr>
          <a:xfrm>
            <a:off x="1915380" y="1538035"/>
            <a:ext cx="5400600" cy="1736646"/>
          </a:xfrm>
          <a:prstGeom prst="roundRect">
            <a:avLst/>
          </a:prstGeom>
          <a:noFill/>
          <a:ln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63500" dir="6600000" sx="95000" sy="95000" algn="t" rotWithShape="0">
                    <a:srgbClr val="00B0F0"/>
                  </a:outerShdw>
                </a:effectLst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Turf Takeover</a:t>
            </a:r>
          </a:p>
          <a:p>
            <a:pPr algn="ctr"/>
            <a:r>
              <a:rPr lang="en-US" sz="48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63500" dir="6600000" sx="95000" sy="95000" algn="t" rotWithShape="0">
                    <a:srgbClr val="00B0F0"/>
                  </a:outerShdw>
                </a:effectLst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Template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7209A8-DE52-2DBE-6C30-556CC2141567}"/>
              </a:ext>
            </a:extLst>
          </p:cNvPr>
          <p:cNvSpPr txBox="1"/>
          <p:nvPr/>
        </p:nvSpPr>
        <p:spPr>
          <a:xfrm>
            <a:off x="2447764" y="4319351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andwritingWeCan Medium" panose="020F0500000000000000" pitchFamily="34" charset="0"/>
              </a:rPr>
              <a:t>* The infinitive and squid cards are supposed to go with this game.</a:t>
            </a:r>
          </a:p>
        </p:txBody>
      </p:sp>
    </p:spTree>
    <p:extLst>
      <p:ext uri="{BB962C8B-B14F-4D97-AF65-F5344CB8AC3E}">
        <p14:creationId xmlns:p14="http://schemas.microsoft.com/office/powerpoint/2010/main" val="388570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19DA37-0AE0-B564-3C35-4A60A0DE18D8}"/>
              </a:ext>
            </a:extLst>
          </p:cNvPr>
          <p:cNvSpPr txBox="1"/>
          <p:nvPr/>
        </p:nvSpPr>
        <p:spPr>
          <a:xfrm>
            <a:off x="1655676" y="18468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How to play: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5DE05F-FADD-8CB0-EBF5-088A3B5BA93A}"/>
              </a:ext>
            </a:extLst>
          </p:cNvPr>
          <p:cNvSpPr txBox="1"/>
          <p:nvPr/>
        </p:nvSpPr>
        <p:spPr>
          <a:xfrm>
            <a:off x="899592" y="699542"/>
            <a:ext cx="7560840" cy="4209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Each team picks a prefecture that they want to go to.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You have </a:t>
            </a:r>
            <a:r>
              <a:rPr lang="en-US" dirty="0">
                <a:latin typeface="HandwritingWeCan Medium" panose="020F0500000000000000" pitchFamily="34" charset="0"/>
                <a:ea typeface="UD Digi Kyokasho NK-B" panose="02020700000000000000" pitchFamily="18" charset="-128"/>
              </a:rPr>
              <a:t>15</a:t>
            </a: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seconds to write one famous thing that you can do in that prefecture.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If more than </a:t>
            </a:r>
            <a:r>
              <a:rPr lang="en-US" dirty="0">
                <a:latin typeface="HandwritingWeCan Medium" panose="020F0500000000000000" pitchFamily="34" charset="0"/>
                <a:ea typeface="UD Digi Kyokasho NK-B" panose="02020700000000000000" pitchFamily="18" charset="-128"/>
              </a:rPr>
              <a:t>1</a:t>
            </a: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team wants to go to the same prefecture, then they must </a:t>
            </a:r>
            <a:r>
              <a:rPr lang="en-US" dirty="0" err="1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Janken</a:t>
            </a: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. Whoever wins get the prefecture.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If your team wants challenge another team for their prefecture, then you must </a:t>
            </a:r>
            <a:r>
              <a:rPr lang="en-US" dirty="0" err="1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Janken</a:t>
            </a: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. If the challenger wins they get the prefecture. If the challenger loses the other team gets one of the challengers prefectures.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The team with the most prefectures wins.</a:t>
            </a:r>
          </a:p>
        </p:txBody>
      </p:sp>
    </p:spTree>
    <p:extLst>
      <p:ext uri="{BB962C8B-B14F-4D97-AF65-F5344CB8AC3E}">
        <p14:creationId xmlns:p14="http://schemas.microsoft.com/office/powerpoint/2010/main" val="218948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0F92F8-8805-D977-ABBA-3199D65CD6E1}"/>
              </a:ext>
            </a:extLst>
          </p:cNvPr>
          <p:cNvSpPr txBox="1"/>
          <p:nvPr/>
        </p:nvSpPr>
        <p:spPr>
          <a:xfrm>
            <a:off x="971600" y="744141"/>
            <a:ext cx="6984776" cy="3784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各チームが行きたい都道府県を選びます。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15</a:t>
            </a:r>
            <a:r>
              <a:rPr lang="ja-JP" alt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秒以内にその都道府県でできる有名なことを</a:t>
            </a:r>
            <a:r>
              <a:rPr lang="en-US" altLang="ja-JP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</a:t>
            </a:r>
            <a:r>
              <a:rPr lang="ja-JP" alt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つ書いてください。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同じ都道府県に行きたいチームが複数いる場合は、ジャンケンをしてください。勝った方がその都道府県を手に入れることができます。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自分のチームが他のチームの都道府県に挑戦したい場合は、自分も挑戦しなければなりません。挑戦者が勝てば、その都道府県を獲得できます。挑戦者が負けた場合は、他のチームが挑戦者の都道府県を</a:t>
            </a:r>
            <a:r>
              <a:rPr lang="en-US" altLang="ja-JP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</a:t>
            </a:r>
            <a:r>
              <a:rPr lang="ja-JP" alt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つ獲得します。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最も多くの県を獲得したチームが勝ちとなります。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15AC15-08A1-28C3-4F71-11C24E3705C3}"/>
              </a:ext>
            </a:extLst>
          </p:cNvPr>
          <p:cNvSpPr txBox="1"/>
          <p:nvPr/>
        </p:nvSpPr>
        <p:spPr>
          <a:xfrm>
            <a:off x="1655676" y="202877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How to play:</a:t>
            </a:r>
          </a:p>
        </p:txBody>
      </p:sp>
    </p:spTree>
    <p:extLst>
      <p:ext uri="{BB962C8B-B14F-4D97-AF65-F5344CB8AC3E}">
        <p14:creationId xmlns:p14="http://schemas.microsoft.com/office/powerpoint/2010/main" val="135226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AB58D0-1E3E-E275-1C1E-9D84C1CF3E96}"/>
              </a:ext>
            </a:extLst>
          </p:cNvPr>
          <p:cNvSpPr txBox="1"/>
          <p:nvPr/>
        </p:nvSpPr>
        <p:spPr>
          <a:xfrm>
            <a:off x="179512" y="1419622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andwritingWeCan Medium" panose="020F0500000000000000" pitchFamily="34" charset="0"/>
              </a:rPr>
              <a:t>Here; you would put an example of how the students are supposed to use the grammar. This was originally meant for the </a:t>
            </a:r>
            <a:r>
              <a:rPr lang="ja-JP" altLang="en-US" sz="2000" dirty="0">
                <a:latin typeface="HandwritingWeCan Medium" panose="020F0500000000000000" pitchFamily="34" charset="0"/>
              </a:rPr>
              <a:t>二年生 </a:t>
            </a:r>
            <a:r>
              <a:rPr lang="en-US" altLang="ja-JP" sz="2000" dirty="0">
                <a:latin typeface="HandwritingWeCan Medium" panose="020F0500000000000000" pitchFamily="34" charset="0"/>
              </a:rPr>
              <a:t>middle schoolers</a:t>
            </a:r>
            <a:r>
              <a:rPr lang="ja-JP" altLang="en-US" sz="2000" dirty="0">
                <a:latin typeface="HandwritingWeCan Medium" panose="020F0500000000000000" pitchFamily="34" charset="0"/>
              </a:rPr>
              <a:t> </a:t>
            </a:r>
            <a:r>
              <a:rPr lang="en-US" altLang="ja-JP" sz="2000" dirty="0">
                <a:latin typeface="HandwritingWeCan Medium" panose="020F0500000000000000" pitchFamily="34" charset="0"/>
              </a:rPr>
              <a:t>learning</a:t>
            </a:r>
            <a:r>
              <a:rPr lang="ja-JP" altLang="en-US" sz="2000" dirty="0">
                <a:latin typeface="HandwritingWeCan Medium" panose="020F0500000000000000" pitchFamily="34" charset="0"/>
              </a:rPr>
              <a:t> </a:t>
            </a:r>
            <a:r>
              <a:rPr lang="en-US" altLang="ja-JP" sz="2000" dirty="0">
                <a:latin typeface="HandwritingWeCan Medium" panose="020F0500000000000000" pitchFamily="34" charset="0"/>
              </a:rPr>
              <a:t>‘infinitives’. An example is left below.</a:t>
            </a:r>
            <a:endParaRPr lang="en-US" sz="2000" dirty="0">
              <a:latin typeface="HandwritingWeCan Medium" panose="020F0500000000000000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1F7709-2B1D-B774-969C-9B8A7F7DC2CF}"/>
              </a:ext>
            </a:extLst>
          </p:cNvPr>
          <p:cNvSpPr txBox="1"/>
          <p:nvPr/>
        </p:nvSpPr>
        <p:spPr>
          <a:xfrm>
            <a:off x="287524" y="3219822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HandwritingWeCan Medium" panose="020F0500000000000000" pitchFamily="34" charset="0"/>
              </a:rPr>
              <a:t>We want to go to </a:t>
            </a:r>
            <a:r>
              <a:rPr lang="en-US" sz="4000" u="sng" dirty="0">
                <a:latin typeface="HandwritingWeCan Medium" panose="020F0500000000000000" pitchFamily="34" charset="0"/>
              </a:rPr>
              <a:t>Hokkaido</a:t>
            </a:r>
            <a:r>
              <a:rPr lang="en-US" sz="4000" dirty="0">
                <a:latin typeface="HandwritingWeCan Medium" panose="020F0500000000000000" pitchFamily="34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HandwritingWeCan Medium" panose="020F0500000000000000" pitchFamily="34" charset="0"/>
              </a:rPr>
              <a:t>to </a:t>
            </a:r>
            <a:r>
              <a:rPr lang="en-US" sz="4000" u="sng" dirty="0">
                <a:solidFill>
                  <a:srgbClr val="FF0000"/>
                </a:solidFill>
                <a:latin typeface="HandwritingWeCan Medium" panose="020F0500000000000000" pitchFamily="34" charset="0"/>
              </a:rPr>
              <a:t>make </a:t>
            </a:r>
            <a:r>
              <a:rPr lang="en-US" sz="4000" u="sng" dirty="0">
                <a:latin typeface="HandwritingWeCan Medium" panose="020F0500000000000000" pitchFamily="34" charset="0"/>
              </a:rPr>
              <a:t>snowmen</a:t>
            </a:r>
            <a:r>
              <a:rPr lang="en-US" sz="4000" dirty="0">
                <a:latin typeface="HandwritingWeCan Medium" panose="020F0500000000000000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26677A-B8A3-CB4A-5193-44816A4ABAE9}"/>
              </a:ext>
            </a:extLst>
          </p:cNvPr>
          <p:cNvSpPr txBox="1"/>
          <p:nvPr/>
        </p:nvSpPr>
        <p:spPr>
          <a:xfrm>
            <a:off x="539552" y="33950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例えば：</a:t>
            </a:r>
            <a:endParaRPr lang="en-US" sz="2800" dirty="0"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676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5">
            <a:extLst>
              <a:ext uri="{FF2B5EF4-FFF2-40B4-BE49-F238E27FC236}">
                <a16:creationId xmlns:a16="http://schemas.microsoft.com/office/drawing/2014/main" id="{5697B9E5-93FC-15A0-93B0-5971999E2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5D7D54-F90B-2228-6B1B-83340B658ABC}"/>
              </a:ext>
            </a:extLst>
          </p:cNvPr>
          <p:cNvSpPr txBox="1"/>
          <p:nvPr/>
        </p:nvSpPr>
        <p:spPr>
          <a:xfrm>
            <a:off x="251520" y="195486"/>
            <a:ext cx="2880320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n>
                  <a:solidFill>
                    <a:srgbClr val="00B0F0"/>
                  </a:solidFill>
                </a:ln>
                <a:latin typeface="HandwritingWeCan Medium" panose="020F0500000000000000" pitchFamily="34" charset="0"/>
              </a:rPr>
              <a:t>This is the slide where you or the JTE keep track of the students’ territory.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n>
                  <a:solidFill>
                    <a:srgbClr val="00B0F0"/>
                  </a:solidFill>
                </a:ln>
                <a:latin typeface="HandwritingWeCan Medium" panose="020F0500000000000000" pitchFamily="34" charset="0"/>
              </a:rPr>
              <a:t>In presentation mode you will have the option to highlight on the slide.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n>
                  <a:solidFill>
                    <a:srgbClr val="00B0F0"/>
                  </a:solidFill>
                </a:ln>
                <a:latin typeface="HandwritingWeCan Medium" panose="020F0500000000000000" pitchFamily="34" charset="0"/>
              </a:rPr>
              <a:t>You are able to adjust the colors accordingly for the groups.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n>
                  <a:solidFill>
                    <a:srgbClr val="00B0F0"/>
                  </a:solidFill>
                </a:ln>
                <a:latin typeface="HandwritingWeCan Medium" panose="020F0500000000000000" pitchFamily="34" charset="0"/>
              </a:rPr>
              <a:t>Please be aware that yellow and orange look very similar.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n>
                  <a:solidFill>
                    <a:srgbClr val="00B0F0"/>
                  </a:solidFill>
                </a:ln>
                <a:latin typeface="HandwritingWeCan Medium" panose="020F0500000000000000" pitchFamily="34" charset="0"/>
              </a:rPr>
              <a:t>You can clear off the board by discarding the changes.</a:t>
            </a:r>
          </a:p>
        </p:txBody>
      </p:sp>
    </p:spTree>
    <p:extLst>
      <p:ext uri="{BB962C8B-B14F-4D97-AF65-F5344CB8AC3E}">
        <p14:creationId xmlns:p14="http://schemas.microsoft.com/office/powerpoint/2010/main" val="51475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476</Words>
  <Application>Microsoft Office PowerPoint</Application>
  <PresentationFormat>On-screen Show (16:9)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UD Digi Kyokasho NK-B</vt:lpstr>
      <vt:lpstr>Arial</vt:lpstr>
      <vt:lpstr>Calibri</vt:lpstr>
      <vt:lpstr>HandwritingWeCan Medium</vt:lpstr>
      <vt:lpstr>Office ​​テーマ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宮崎市教育委員会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宮崎市教育委員会</dc:creator>
  <cp:lastModifiedBy>Joanna Jones</cp:lastModifiedBy>
  <cp:revision>19</cp:revision>
  <dcterms:created xsi:type="dcterms:W3CDTF">2019-10-16T06:50:45Z</dcterms:created>
  <dcterms:modified xsi:type="dcterms:W3CDTF">2022-07-26T01:34:32Z</dcterms:modified>
</cp:coreProperties>
</file>