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81" d="100"/>
          <a:sy n="81" d="100"/>
        </p:scale>
        <p:origin x="14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951C-789F-4812-92F8-92965721038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6DBB-6FBA-4CE9-82F7-0C20C8459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72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951C-789F-4812-92F8-92965721038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6DBB-6FBA-4CE9-82F7-0C20C8459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322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951C-789F-4812-92F8-92965721038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6DBB-6FBA-4CE9-82F7-0C20C8459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362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951C-789F-4812-92F8-92965721038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6DBB-6FBA-4CE9-82F7-0C20C8459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303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951C-789F-4812-92F8-92965721038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6DBB-6FBA-4CE9-82F7-0C20C8459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07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951C-789F-4812-92F8-92965721038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6DBB-6FBA-4CE9-82F7-0C20C8459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584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951C-789F-4812-92F8-92965721038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6DBB-6FBA-4CE9-82F7-0C20C8459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17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951C-789F-4812-92F8-92965721038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6DBB-6FBA-4CE9-82F7-0C20C8459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93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951C-789F-4812-92F8-92965721038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6DBB-6FBA-4CE9-82F7-0C20C8459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40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951C-789F-4812-92F8-92965721038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6DBB-6FBA-4CE9-82F7-0C20C8459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75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951C-789F-4812-92F8-92965721038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6DBB-6FBA-4CE9-82F7-0C20C8459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068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D951C-789F-4812-92F8-92965721038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B6DBB-6FBA-4CE9-82F7-0C20C8459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22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ローチャート: 代替処理 3">
            <a:extLst>
              <a:ext uri="{FF2B5EF4-FFF2-40B4-BE49-F238E27FC236}">
                <a16:creationId xmlns:a16="http://schemas.microsoft.com/office/drawing/2014/main" id="{5684972F-A8E0-48D9-98D3-E7199D0C3A22}"/>
              </a:ext>
            </a:extLst>
          </p:cNvPr>
          <p:cNvSpPr/>
          <p:nvPr/>
        </p:nvSpPr>
        <p:spPr>
          <a:xfrm>
            <a:off x="154001" y="64260"/>
            <a:ext cx="6549998" cy="367105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dirty="0">
                <a:latin typeface="HandwritingWeCan Light" panose="020F0300000000000000" pitchFamily="34" charset="0"/>
              </a:rPr>
              <a:t>class:			number:		 name (</a:t>
            </a:r>
            <a:r>
              <a:rPr kumimoji="1" lang="ja-JP" altLang="en-US" sz="1400" dirty="0">
                <a:latin typeface="HandwritingWeCan Light" panose="020F0300000000000000" pitchFamily="34" charset="0"/>
              </a:rPr>
              <a:t>ローマ字</a:t>
            </a:r>
            <a:r>
              <a:rPr kumimoji="1" lang="en-US" altLang="ja-JP" sz="1400" dirty="0">
                <a:latin typeface="HandwritingWeCan Light" panose="020F0300000000000000" pitchFamily="34" charset="0"/>
              </a:rPr>
              <a:t>):</a:t>
            </a:r>
            <a:endParaRPr kumimoji="1" lang="ja-JP" altLang="en-US" sz="1400" dirty="0">
              <a:latin typeface="HandwritingWeCan Light" panose="020F0300000000000000" pitchFamily="34" charset="0"/>
            </a:endParaRPr>
          </a:p>
        </p:txBody>
      </p:sp>
      <p:sp>
        <p:nvSpPr>
          <p:cNvPr id="5" name="フローチャート: 代替処理 4">
            <a:extLst>
              <a:ext uri="{FF2B5EF4-FFF2-40B4-BE49-F238E27FC236}">
                <a16:creationId xmlns:a16="http://schemas.microsoft.com/office/drawing/2014/main" id="{A07812FC-6CC1-48E0-A2C2-7A63BCB0478B}"/>
              </a:ext>
            </a:extLst>
          </p:cNvPr>
          <p:cNvSpPr/>
          <p:nvPr/>
        </p:nvSpPr>
        <p:spPr>
          <a:xfrm>
            <a:off x="757156" y="580503"/>
            <a:ext cx="5946843" cy="881021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pPr algn="ctr"/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pPr algn="ctr"/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pPr algn="ctr"/>
            <a:r>
              <a:rPr kumimoji="1" lang="en-US" altLang="ja-JP" sz="1400" b="1" u="sng" dirty="0">
                <a:latin typeface="HandwritingWeCan Light" panose="020F0300000000000000" pitchFamily="34" charset="0"/>
              </a:rPr>
              <a:t>Talk 4: Could you tell me how to get to ~?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en-US" altLang="ja-JP" sz="1400" dirty="0">
                <a:latin typeface="HandwritingWeCan Light" panose="020F0300000000000000" pitchFamily="34" charset="0"/>
              </a:rPr>
              <a:t>Give directions </a:t>
            </a:r>
            <a:r>
              <a:rPr kumimoji="1" lang="ja-JP" altLang="en-US" sz="1400" dirty="0">
                <a:latin typeface="HandwritingWeCan Light" panose="020F0300000000000000" pitchFamily="34" charset="0"/>
              </a:rPr>
              <a:t>道順をだすねる</a:t>
            </a:r>
            <a:endParaRPr kumimoji="1" lang="en-US" altLang="ja-JP" sz="1400" dirty="0">
              <a:latin typeface="HandwritingWeCan Light" panose="020F0300000000000000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en-US" altLang="ja-JP" sz="1400" dirty="0">
                <a:latin typeface="HandwritingWeCan Light" panose="020F0300000000000000" pitchFamily="34" charset="0"/>
              </a:rPr>
              <a:t>Explain the transportation route</a:t>
            </a:r>
            <a:r>
              <a:rPr kumimoji="1" lang="ja-JP" altLang="en-US" sz="1400" dirty="0">
                <a:latin typeface="HandwritingWeCan Light" panose="020F0300000000000000" pitchFamily="34" charset="0"/>
              </a:rPr>
              <a:t>　交通機関</a:t>
            </a:r>
            <a:endParaRPr kumimoji="1" lang="en-US" altLang="ja-JP" sz="1400" dirty="0">
              <a:latin typeface="HandwritingWeCan Light" panose="020F0300000000000000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pPr algn="ctr"/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pPr algn="ctr"/>
            <a:endParaRPr kumimoji="1" lang="en-US" altLang="ja-JP" sz="1400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6" name="Picture 2" descr="ゴールした人のイラスト（棒人間） | かわいいフリー素材集 いらすとや">
            <a:extLst>
              <a:ext uri="{FF2B5EF4-FFF2-40B4-BE49-F238E27FC236}">
                <a16:creationId xmlns:a16="http://schemas.microsoft.com/office/drawing/2014/main" id="{82CD8966-7D07-43B6-B56B-F6926D91B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2" y="769489"/>
            <a:ext cx="749549" cy="76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フローチャート: 代替処理 6">
            <a:extLst>
              <a:ext uri="{FF2B5EF4-FFF2-40B4-BE49-F238E27FC236}">
                <a16:creationId xmlns:a16="http://schemas.microsoft.com/office/drawing/2014/main" id="{618CDF94-A75F-47CF-BDD8-B8435FC77338}"/>
              </a:ext>
            </a:extLst>
          </p:cNvPr>
          <p:cNvSpPr/>
          <p:nvPr/>
        </p:nvSpPr>
        <p:spPr>
          <a:xfrm>
            <a:off x="784531" y="1556600"/>
            <a:ext cx="5954450" cy="2032975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p"/>
            </a:pPr>
            <a:endParaRPr kumimoji="1" lang="en-US" altLang="ja-JP" sz="1200" dirty="0">
              <a:latin typeface="HandwritingWeCan Light" panose="020F0300000000000000" pitchFamily="34" charset="0"/>
              <a:ea typeface="UD Digi Kyokasho N-B" panose="02020700000000000000" pitchFamily="17" charset="-128"/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endParaRPr kumimoji="1" lang="en-US" altLang="ja-JP" sz="1200" dirty="0">
              <a:latin typeface="HandwritingWeCan Light" panose="020F0300000000000000" pitchFamily="34" charset="0"/>
              <a:ea typeface="UD Digi Kyokasho N-B" panose="02020700000000000000" pitchFamily="17" charset="-128"/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endParaRPr kumimoji="1" lang="en-US" altLang="ja-JP" sz="1200" dirty="0">
              <a:latin typeface="HandwritingWeCan Light" panose="020F0300000000000000" pitchFamily="34" charset="0"/>
              <a:ea typeface="UD Digi Kyokasho N-B" panose="02020700000000000000" pitchFamily="17" charset="-128"/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endParaRPr kumimoji="1" lang="en-US" altLang="ja-JP" sz="1200" dirty="0">
              <a:latin typeface="HandwritingWeCan Light" panose="020F0300000000000000" pitchFamily="34" charset="0"/>
              <a:ea typeface="UD Digi Kyokasho N-B" panose="02020700000000000000" pitchFamily="17" charset="-128"/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kumimoji="1" lang="en-US" altLang="ja-JP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Could you tell me how to get to </a:t>
            </a:r>
            <a:r>
              <a:rPr kumimoji="1" lang="ja-JP" altLang="en-US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～？ ～道順を教えていただけますか？</a:t>
            </a:r>
            <a:endParaRPr kumimoji="1" lang="en-US" altLang="ja-JP" sz="1200" dirty="0">
              <a:latin typeface="HandwritingWeCan Light" panose="020F0300000000000000" pitchFamily="34" charset="0"/>
              <a:ea typeface="UD Digi Kyokasho N-B" panose="02020700000000000000" pitchFamily="17" charset="-128"/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kumimoji="1" lang="en-US" altLang="ja-JP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How can I get to</a:t>
            </a:r>
            <a:r>
              <a:rPr kumimoji="1" lang="ja-JP" altLang="en-US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？</a:t>
            </a:r>
            <a:r>
              <a:rPr kumimoji="1" lang="en-US" altLang="ja-JP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			</a:t>
            </a:r>
            <a:r>
              <a:rPr kumimoji="1" lang="ja-JP" altLang="en-US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～にはどうやって行けますか？</a:t>
            </a:r>
            <a:endParaRPr kumimoji="1" lang="en-US" altLang="ja-JP" sz="1200" dirty="0">
              <a:latin typeface="HandwritingWeCan Light" panose="020F0300000000000000" pitchFamily="34" charset="0"/>
              <a:ea typeface="UD Digi Kyokasho N-B" panose="02020700000000000000" pitchFamily="17" charset="-128"/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kumimoji="1" lang="en-US" altLang="ja-JP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Which train should I take?		</a:t>
            </a:r>
            <a:r>
              <a:rPr kumimoji="1" lang="ja-JP" altLang="en-US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どの電車に乗ればいいですか？</a:t>
            </a:r>
            <a:endParaRPr kumimoji="1" lang="en-US" altLang="ja-JP" sz="1200" dirty="0">
              <a:latin typeface="HandwritingWeCan Light" panose="020F0300000000000000" pitchFamily="34" charset="0"/>
              <a:ea typeface="UD Digi Kyokasho N-B" panose="02020700000000000000" pitchFamily="17" charset="-128"/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endParaRPr kumimoji="1" lang="en-US" altLang="ja-JP" sz="1200" dirty="0">
              <a:latin typeface="HandwritingWeCan Light" panose="020F0300000000000000" pitchFamily="34" charset="0"/>
              <a:ea typeface="UD Digi Kyokasho N-B" panose="02020700000000000000" pitchFamily="17" charset="-128"/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kumimoji="1" lang="en-US" altLang="ja-JP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Take the </a:t>
            </a:r>
            <a:r>
              <a:rPr kumimoji="1" lang="ja-JP" altLang="en-US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○○ </a:t>
            </a:r>
            <a:r>
              <a:rPr kumimoji="1" lang="en-US" altLang="ja-JP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Line.			</a:t>
            </a:r>
            <a:r>
              <a:rPr kumimoji="1" lang="ja-JP" altLang="en-US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○○線に乗ってください</a:t>
            </a:r>
            <a:endParaRPr kumimoji="1" lang="en-US" altLang="ja-JP" sz="1200" dirty="0">
              <a:latin typeface="HandwritingWeCan Light" panose="020F0300000000000000" pitchFamily="34" charset="0"/>
              <a:ea typeface="UD Digi Kyokasho N-B" panose="02020700000000000000" pitchFamily="17" charset="-128"/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kumimoji="1" lang="en-US" altLang="ja-JP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Change to the </a:t>
            </a:r>
            <a:r>
              <a:rPr kumimoji="1" lang="ja-JP" altLang="en-US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○○ </a:t>
            </a:r>
            <a:r>
              <a:rPr kumimoji="1" lang="en-US" altLang="ja-JP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Line.</a:t>
            </a:r>
            <a:r>
              <a:rPr kumimoji="1" lang="ja-JP" altLang="en-US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　</a:t>
            </a:r>
            <a:r>
              <a:rPr kumimoji="1" lang="en-US" altLang="ja-JP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		</a:t>
            </a:r>
            <a:r>
              <a:rPr kumimoji="1" lang="ja-JP" altLang="en-US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○○にお乗り換えください</a:t>
            </a:r>
            <a:endParaRPr kumimoji="1" lang="en-US" altLang="ja-JP" sz="1200" dirty="0">
              <a:latin typeface="HandwritingWeCan Light" panose="020F0300000000000000" pitchFamily="34" charset="0"/>
              <a:ea typeface="UD Digi Kyokasho N-B" panose="02020700000000000000" pitchFamily="17" charset="-128"/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kumimoji="1" lang="en-US" altLang="ja-JP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Get off at </a:t>
            </a:r>
            <a:r>
              <a:rPr kumimoji="1" lang="ja-JP" altLang="en-US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○○ </a:t>
            </a:r>
            <a:r>
              <a:rPr kumimoji="1" lang="en-US" altLang="ja-JP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Station			</a:t>
            </a:r>
            <a:r>
              <a:rPr kumimoji="1" lang="ja-JP" altLang="en-US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○○で下車してください</a:t>
            </a:r>
            <a:endParaRPr kumimoji="1" lang="en-US" altLang="ja-JP" sz="1200" dirty="0">
              <a:latin typeface="HandwritingWeCan Light" panose="020F0300000000000000" pitchFamily="34" charset="0"/>
              <a:ea typeface="UD Digi Kyokasho N-B" panose="02020700000000000000" pitchFamily="17" charset="-128"/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endParaRPr kumimoji="1" lang="en-US" altLang="ja-JP" sz="1200" dirty="0">
              <a:latin typeface="HandwritingWeCan Light" panose="020F0300000000000000" pitchFamily="34" charset="0"/>
              <a:ea typeface="UD Digi Kyokasho N-B" panose="02020700000000000000" pitchFamily="17" charset="-128"/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kumimoji="1" lang="en-US" altLang="ja-JP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Let me see.				</a:t>
            </a:r>
            <a:r>
              <a:rPr kumimoji="1" lang="ja-JP" altLang="en-US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そうねぇ。</a:t>
            </a:r>
            <a:endParaRPr kumimoji="1" lang="en-US" altLang="ja-JP" sz="1200" dirty="0">
              <a:latin typeface="HandwritingWeCan Light" panose="020F0300000000000000" pitchFamily="34" charset="0"/>
              <a:ea typeface="UD Digi Kyokasho N-B" panose="02020700000000000000" pitchFamily="17" charset="-128"/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kumimoji="1" lang="en-US" altLang="ja-JP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I got it.					</a:t>
            </a:r>
            <a:r>
              <a:rPr kumimoji="1" lang="ja-JP" altLang="en-US" sz="1200" dirty="0">
                <a:latin typeface="HandwritingWeCan Light" panose="020F0300000000000000" pitchFamily="34" charset="0"/>
                <a:ea typeface="UD Digi Kyokasho N-B" panose="02020700000000000000" pitchFamily="17" charset="-128"/>
              </a:rPr>
              <a:t>わかった。</a:t>
            </a:r>
            <a:endParaRPr kumimoji="1" lang="en-US" altLang="ja-JP" sz="1200" dirty="0">
              <a:latin typeface="HandwritingWeCan Light" panose="020F0300000000000000" pitchFamily="34" charset="0"/>
              <a:ea typeface="UD Digi Kyokasho N-B" panose="02020700000000000000" pitchFamily="17" charset="-128"/>
            </a:endParaRPr>
          </a:p>
          <a:p>
            <a:pPr marL="171450" indent="-171450" algn="ctr">
              <a:buFont typeface="Wingdings" panose="05000000000000000000" pitchFamily="2" charset="2"/>
              <a:buChar char="p"/>
            </a:pPr>
            <a:endParaRPr kumimoji="1" lang="en-US" altLang="ja-JP" sz="1200" dirty="0">
              <a:latin typeface="HandwritingWeCan Light" panose="020F0300000000000000" pitchFamily="34" charset="0"/>
              <a:ea typeface="UD Digi Kyokasho N-B" panose="02020700000000000000" pitchFamily="17" charset="-128"/>
            </a:endParaRPr>
          </a:p>
          <a:p>
            <a:pPr marL="171450" indent="-171450" algn="ctr">
              <a:buFont typeface="Wingdings" panose="05000000000000000000" pitchFamily="2" charset="2"/>
              <a:buChar char="p"/>
            </a:pPr>
            <a:endParaRPr kumimoji="1" lang="en-US" altLang="ja-JP" sz="1200" dirty="0">
              <a:latin typeface="HandwritingWeCan Light" panose="020F0300000000000000" pitchFamily="34" charset="0"/>
              <a:ea typeface="UD Digi Kyokasho N-B" panose="02020700000000000000" pitchFamily="17" charset="-128"/>
            </a:endParaRPr>
          </a:p>
          <a:p>
            <a:pPr marL="171450" indent="-171450" algn="ctr">
              <a:buFont typeface="Wingdings" panose="05000000000000000000" pitchFamily="2" charset="2"/>
              <a:buChar char="p"/>
            </a:pPr>
            <a:endParaRPr kumimoji="1" lang="en-US" altLang="ja-JP" sz="1200" dirty="0">
              <a:latin typeface="HandwritingWeCan Light" panose="020F0300000000000000" pitchFamily="34" charset="0"/>
              <a:ea typeface="UD Digi Kyokasho N-B" panose="02020700000000000000" pitchFamily="17" charset="-128"/>
            </a:endParaRPr>
          </a:p>
          <a:p>
            <a:pPr marL="171450" indent="-171450" algn="ctr">
              <a:buFont typeface="Wingdings" panose="05000000000000000000" pitchFamily="2" charset="2"/>
              <a:buChar char="p"/>
            </a:pPr>
            <a:endParaRPr kumimoji="1" lang="en-US" altLang="ja-JP" sz="1200" dirty="0">
              <a:latin typeface="HandwritingWeCan Light" panose="020F0300000000000000" pitchFamily="34" charset="0"/>
              <a:ea typeface="UD Digi Kyokasho N-B" panose="02020700000000000000" pitchFamily="17" charset="-128"/>
            </a:endParaRPr>
          </a:p>
        </p:txBody>
      </p:sp>
      <p:pic>
        <p:nvPicPr>
          <p:cNvPr id="8" name="Picture 4" descr="いろいろな漫符のイラスト | かわいいフリー素材集 いらすとや">
            <a:extLst>
              <a:ext uri="{FF2B5EF4-FFF2-40B4-BE49-F238E27FC236}">
                <a16:creationId xmlns:a16="http://schemas.microsoft.com/office/drawing/2014/main" id="{0A29E442-861C-49ED-B779-FC1ABE1F1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01" y="2007752"/>
            <a:ext cx="499242" cy="655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03A44F5-6D16-4249-A8EC-2DFD4A659CD9}"/>
              </a:ext>
            </a:extLst>
          </p:cNvPr>
          <p:cNvSpPr txBox="1"/>
          <p:nvPr/>
        </p:nvSpPr>
        <p:spPr>
          <a:xfrm>
            <a:off x="182410" y="3598677"/>
            <a:ext cx="68768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HandwritingWeCan Light" panose="020F0300000000000000" pitchFamily="34" charset="0"/>
              </a:rPr>
              <a:t>In pairs, please write a conversation. Partner A will ask for directions and explain why they want to go. Partner B will give the directions and the cost.</a:t>
            </a:r>
            <a:r>
              <a:rPr kumimoji="1" lang="ja-JP" altLang="en-US" sz="1400" dirty="0">
                <a:latin typeface="HandwritingWeCan Light" panose="020F0300000000000000" pitchFamily="34" charset="0"/>
              </a:rPr>
              <a:t>　</a:t>
            </a:r>
            <a:r>
              <a:rPr kumimoji="1" lang="en-US" altLang="ja-JP" sz="1400" dirty="0">
                <a:latin typeface="HandwritingWeCan Light" panose="020F0300000000000000" pitchFamily="34" charset="0"/>
              </a:rPr>
              <a:t>You can choose anywhere you want to go by train from Fukae Station</a:t>
            </a:r>
            <a:r>
              <a:rPr kumimoji="1" lang="ja-JP" altLang="en-US" sz="1400" dirty="0">
                <a:latin typeface="HandwritingWeCan Light" panose="020F0300000000000000" pitchFamily="34" charset="0"/>
              </a:rPr>
              <a:t>！</a:t>
            </a:r>
            <a:r>
              <a:rPr kumimoji="1" lang="en-US" altLang="ja-JP" sz="1400" dirty="0">
                <a:latin typeface="HandwritingWeCan Light" panose="020F0300000000000000" pitchFamily="34" charset="0"/>
              </a:rPr>
              <a:t>Here are some examples.</a:t>
            </a:r>
            <a:endParaRPr kumimoji="1" lang="ja-JP" altLang="en-US" sz="1400" dirty="0">
              <a:latin typeface="HandwritingWeCan Light" panose="020F0300000000000000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90AF646-2EB6-4903-B1AF-15B98425D9F5}"/>
              </a:ext>
            </a:extLst>
          </p:cNvPr>
          <p:cNvSpPr txBox="1"/>
          <p:nvPr/>
        </p:nvSpPr>
        <p:spPr>
          <a:xfrm>
            <a:off x="123885" y="6655688"/>
            <a:ext cx="6876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HandwritingWeCan Light" panose="020F0300000000000000" pitchFamily="34" charset="0"/>
              </a:rPr>
              <a:t>B: Sure! Why are you going there?</a:t>
            </a:r>
            <a:endParaRPr kumimoji="1" lang="ja-JP" altLang="en-US" sz="1400" dirty="0">
              <a:latin typeface="HandwritingWeCan Light" panose="020F0300000000000000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2B1F90F-3D7B-41BE-99D5-6A40952825E3}"/>
              </a:ext>
            </a:extLst>
          </p:cNvPr>
          <p:cNvSpPr txBox="1"/>
          <p:nvPr/>
        </p:nvSpPr>
        <p:spPr>
          <a:xfrm>
            <a:off x="123875" y="6339800"/>
            <a:ext cx="6876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HandwritingWeCan Light" panose="020F0300000000000000" pitchFamily="34" charset="0"/>
              </a:rPr>
              <a:t>A: Excuse me. _______________________________________________________</a:t>
            </a:r>
            <a:endParaRPr kumimoji="1" lang="ja-JP" altLang="en-US" sz="1400" dirty="0">
              <a:latin typeface="HandwritingWeCan Light" panose="020F0300000000000000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20DBFF-23EA-4F4D-B8EC-DBE271BA0CA4}"/>
              </a:ext>
            </a:extLst>
          </p:cNvPr>
          <p:cNvSpPr txBox="1"/>
          <p:nvPr/>
        </p:nvSpPr>
        <p:spPr>
          <a:xfrm>
            <a:off x="123878" y="7023351"/>
            <a:ext cx="6876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HandwritingWeCan Light" panose="020F0300000000000000" pitchFamily="34" charset="0"/>
              </a:rPr>
              <a:t>A: Because__________________________________________________________</a:t>
            </a:r>
            <a:endParaRPr kumimoji="1" lang="ja-JP" altLang="en-US" sz="1400" dirty="0">
              <a:latin typeface="HandwritingWeCan Light" panose="020F0300000000000000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AD788B1-8FC4-488F-BCC2-66FEAFBA2ECF}"/>
              </a:ext>
            </a:extLst>
          </p:cNvPr>
          <p:cNvSpPr txBox="1"/>
          <p:nvPr/>
        </p:nvSpPr>
        <p:spPr>
          <a:xfrm>
            <a:off x="138155" y="7384359"/>
            <a:ext cx="623930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HandwritingWeCan Light" panose="020F0300000000000000" pitchFamily="34" charset="0"/>
              </a:rPr>
              <a:t>B: Okay, let me see.</a:t>
            </a:r>
          </a:p>
          <a:p>
            <a:r>
              <a:rPr kumimoji="1" lang="ja-JP" altLang="en-US" sz="1100" dirty="0">
                <a:latin typeface="HandwritingWeCan Light" panose="020F0300000000000000" pitchFamily="34" charset="0"/>
              </a:rPr>
              <a:t>上記のフレーズと </a:t>
            </a:r>
            <a:r>
              <a:rPr kumimoji="1" lang="en-US" altLang="ja-JP" sz="1100" dirty="0">
                <a:latin typeface="HandwritingWeCan Light" panose="020F0300000000000000" pitchFamily="34" charset="0"/>
              </a:rPr>
              <a:t>Google </a:t>
            </a:r>
            <a:r>
              <a:rPr kumimoji="1" lang="ja-JP" altLang="en-US" sz="1100" dirty="0">
                <a:latin typeface="HandwritingWeCan Light" panose="020F0300000000000000" pitchFamily="34" charset="0"/>
              </a:rPr>
              <a:t>マップを使用して、深江駅から選択した場所への道順を書き込みます</a:t>
            </a:r>
            <a:r>
              <a:rPr kumimoji="1" lang="en-US" altLang="ja-JP" sz="1400" dirty="0">
                <a:latin typeface="HandwritingWeCan Light" panose="020F0300000000000000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kumimoji="1" lang="ja-JP" altLang="en-US" sz="1400" dirty="0">
              <a:latin typeface="HandwritingWeCan Light" panose="020F0300000000000000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5016B79-9611-4D03-89B3-3346F34DDB0D}"/>
              </a:ext>
            </a:extLst>
          </p:cNvPr>
          <p:cNvSpPr txBox="1"/>
          <p:nvPr/>
        </p:nvSpPr>
        <p:spPr>
          <a:xfrm>
            <a:off x="123876" y="8730875"/>
            <a:ext cx="6876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HandwritingWeCan Light" panose="020F0300000000000000" pitchFamily="34" charset="0"/>
              </a:rPr>
              <a:t>A: About how much is it?</a:t>
            </a:r>
            <a:endParaRPr kumimoji="1" lang="ja-JP" altLang="en-US" sz="1400" dirty="0">
              <a:latin typeface="HandwritingWeCan Light" panose="020F0300000000000000" pitchFamily="34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70B2277-675A-4561-BDB2-F648F0B6A61A}"/>
              </a:ext>
            </a:extLst>
          </p:cNvPr>
          <p:cNvSpPr txBox="1"/>
          <p:nvPr/>
        </p:nvSpPr>
        <p:spPr>
          <a:xfrm>
            <a:off x="123877" y="9038652"/>
            <a:ext cx="6876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HandwritingWeCan Light" panose="020F0300000000000000" pitchFamily="34" charset="0"/>
              </a:rPr>
              <a:t>B: It costs about _________________________.</a:t>
            </a:r>
            <a:r>
              <a:rPr kumimoji="1" lang="ja-JP" altLang="en-US" sz="1400" dirty="0">
                <a:latin typeface="HandwritingWeCan Light" panose="020F0300000000000000" pitchFamily="34" charset="0"/>
              </a:rPr>
              <a:t>グーグルマップで料金を確認する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F18D1E1-CFC7-4AAB-9BDB-AE25D0F3BAF4}"/>
              </a:ext>
            </a:extLst>
          </p:cNvPr>
          <p:cNvSpPr txBox="1"/>
          <p:nvPr/>
        </p:nvSpPr>
        <p:spPr>
          <a:xfrm>
            <a:off x="123877" y="9414426"/>
            <a:ext cx="6876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HandwritingWeCan Light" panose="020F0300000000000000" pitchFamily="34" charset="0"/>
              </a:rPr>
              <a:t>A: Thank you so much!</a:t>
            </a:r>
            <a:endParaRPr kumimoji="1" lang="ja-JP" altLang="en-US" sz="1400" dirty="0">
              <a:latin typeface="HandwritingWeCan Light" panose="020F0300000000000000" pitchFamily="34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7814452-E08C-423A-B99A-7CAB186E4A25}"/>
              </a:ext>
            </a:extLst>
          </p:cNvPr>
          <p:cNvSpPr/>
          <p:nvPr/>
        </p:nvSpPr>
        <p:spPr>
          <a:xfrm>
            <a:off x="1457114" y="5982214"/>
            <a:ext cx="4920343" cy="3077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上のフレーズを使って好きな場所への道順を尋ねてください</a:t>
            </a:r>
          </a:p>
        </p:txBody>
      </p:sp>
      <p:sp>
        <p:nvSpPr>
          <p:cNvPr id="17" name="矢印: U ターン 16">
            <a:extLst>
              <a:ext uri="{FF2B5EF4-FFF2-40B4-BE49-F238E27FC236}">
                <a16:creationId xmlns:a16="http://schemas.microsoft.com/office/drawing/2014/main" id="{8B91105F-98A5-4668-B631-BC35F42771EB}"/>
              </a:ext>
            </a:extLst>
          </p:cNvPr>
          <p:cNvSpPr/>
          <p:nvPr/>
        </p:nvSpPr>
        <p:spPr>
          <a:xfrm rot="5400000">
            <a:off x="6177534" y="6074135"/>
            <a:ext cx="623311" cy="52322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88E40D-751E-4683-9E74-886AAA689537}"/>
              </a:ext>
            </a:extLst>
          </p:cNvPr>
          <p:cNvSpPr txBox="1"/>
          <p:nvPr/>
        </p:nvSpPr>
        <p:spPr>
          <a:xfrm>
            <a:off x="293907" y="4555507"/>
            <a:ext cx="1307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HandwritingWeCan Light" panose="020F0300000000000000" pitchFamily="34" charset="0"/>
              </a:rPr>
              <a:t>Sannomiya</a:t>
            </a:r>
            <a:endParaRPr kumimoji="1" lang="ja-JP" altLang="en-US" sz="1400" b="1" dirty="0">
              <a:latin typeface="HandwritingWeCan Light" panose="020F0300000000000000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E263344-C808-4C1B-A299-E20B8CD0F03D}"/>
              </a:ext>
            </a:extLst>
          </p:cNvPr>
          <p:cNvSpPr txBox="1"/>
          <p:nvPr/>
        </p:nvSpPr>
        <p:spPr>
          <a:xfrm>
            <a:off x="1773467" y="4595340"/>
            <a:ext cx="1307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HandwritingWeCan Light" panose="020F0300000000000000" pitchFamily="34" charset="0"/>
              </a:rPr>
              <a:t>Osaka</a:t>
            </a:r>
            <a:endParaRPr kumimoji="1" lang="ja-JP" altLang="en-US" sz="1400" b="1" dirty="0">
              <a:latin typeface="HandwritingWeCan Light" panose="020F0300000000000000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7FAE1B4-4B45-4AE7-983B-5BF263D57E48}"/>
              </a:ext>
            </a:extLst>
          </p:cNvPr>
          <p:cNvSpPr txBox="1"/>
          <p:nvPr/>
        </p:nvSpPr>
        <p:spPr>
          <a:xfrm>
            <a:off x="3465790" y="4615762"/>
            <a:ext cx="1307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HandwritingWeCan Light" panose="020F0300000000000000" pitchFamily="34" charset="0"/>
              </a:rPr>
              <a:t>HAT Kobe</a:t>
            </a:r>
            <a:endParaRPr kumimoji="1" lang="ja-JP" altLang="en-US" sz="1400" b="1" dirty="0">
              <a:latin typeface="HandwritingWeCan Light" panose="020F0300000000000000" pitchFamily="34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42EBE03-A01D-4D70-B8D5-FDC285BBC4E5}"/>
              </a:ext>
            </a:extLst>
          </p:cNvPr>
          <p:cNvSpPr txBox="1"/>
          <p:nvPr/>
        </p:nvSpPr>
        <p:spPr>
          <a:xfrm>
            <a:off x="293907" y="4856526"/>
            <a:ext cx="1307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HandwritingWeCan Light" panose="020F0300000000000000" pitchFamily="34" charset="0"/>
              </a:rPr>
              <a:t>Harborland</a:t>
            </a:r>
            <a:endParaRPr kumimoji="1" lang="ja-JP" altLang="en-US" sz="1400" b="1" dirty="0">
              <a:latin typeface="HandwritingWeCan Light" panose="020F0300000000000000" pitchFamily="34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E4F814-C6E6-4F57-9A49-4ABABA3C4D8C}"/>
              </a:ext>
            </a:extLst>
          </p:cNvPr>
          <p:cNvSpPr txBox="1"/>
          <p:nvPr/>
        </p:nvSpPr>
        <p:spPr>
          <a:xfrm>
            <a:off x="1772396" y="4915506"/>
            <a:ext cx="1847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HandwritingWeCan Light" panose="020F0300000000000000" pitchFamily="34" charset="0"/>
              </a:rPr>
              <a:t>Chinatown (Nankinmachi)</a:t>
            </a:r>
            <a:endParaRPr kumimoji="1" lang="ja-JP" altLang="en-US" sz="1400" b="1" dirty="0">
              <a:latin typeface="HandwritingWeCan Light" panose="020F0300000000000000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78C75B9-D4F2-42CF-8283-3BCBAB516C66}"/>
              </a:ext>
            </a:extLst>
          </p:cNvPr>
          <p:cNvSpPr txBox="1"/>
          <p:nvPr/>
        </p:nvSpPr>
        <p:spPr>
          <a:xfrm>
            <a:off x="3452956" y="4890457"/>
            <a:ext cx="1307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HandwritingWeCan Light" panose="020F0300000000000000" pitchFamily="34" charset="0"/>
              </a:rPr>
              <a:t>Dekapathos</a:t>
            </a:r>
            <a:endParaRPr kumimoji="1" lang="ja-JP" altLang="en-US" sz="1400" b="1" dirty="0">
              <a:latin typeface="HandwritingWeCan Light" panose="020F0300000000000000" pitchFamily="34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AAC77A3-451F-427B-8C76-E6CDC80E1A53}"/>
              </a:ext>
            </a:extLst>
          </p:cNvPr>
          <p:cNvSpPr txBox="1"/>
          <p:nvPr/>
        </p:nvSpPr>
        <p:spPr>
          <a:xfrm>
            <a:off x="3465790" y="5173213"/>
            <a:ext cx="1307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HandwritingWeCan Light" panose="020F0300000000000000" pitchFamily="34" charset="0"/>
              </a:rPr>
              <a:t>USJ</a:t>
            </a:r>
            <a:endParaRPr kumimoji="1" lang="ja-JP" altLang="en-US" sz="1400" b="1" dirty="0">
              <a:latin typeface="HandwritingWeCan Light" panose="020F0300000000000000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CEF9835-3F85-418A-9B99-FEAB545D24BE}"/>
              </a:ext>
            </a:extLst>
          </p:cNvPr>
          <p:cNvSpPr txBox="1"/>
          <p:nvPr/>
        </p:nvSpPr>
        <p:spPr>
          <a:xfrm>
            <a:off x="5396060" y="4572790"/>
            <a:ext cx="1307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HandwritingWeCan Light" panose="020F0300000000000000" pitchFamily="34" charset="0"/>
              </a:rPr>
              <a:t>LaLaPort</a:t>
            </a:r>
            <a:endParaRPr kumimoji="1" lang="ja-JP" altLang="en-US" sz="1400" b="1" dirty="0">
              <a:latin typeface="HandwritingWeCan Light" panose="020F0300000000000000" pitchFamily="34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33D08C5-7875-4658-AD91-848A03722881}"/>
              </a:ext>
            </a:extLst>
          </p:cNvPr>
          <p:cNvSpPr txBox="1"/>
          <p:nvPr/>
        </p:nvSpPr>
        <p:spPr>
          <a:xfrm>
            <a:off x="5383226" y="4869339"/>
            <a:ext cx="1307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HandwritingWeCan Light" panose="020F0300000000000000" pitchFamily="34" charset="0"/>
              </a:rPr>
              <a:t>Koshien</a:t>
            </a:r>
            <a:endParaRPr kumimoji="1" lang="ja-JP" altLang="en-US" sz="1400" b="1" dirty="0">
              <a:latin typeface="HandwritingWeCan Light" panose="020F0300000000000000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4B6A8E0-41DD-46BB-82E1-36A1C8BA90DA}"/>
              </a:ext>
            </a:extLst>
          </p:cNvPr>
          <p:cNvSpPr txBox="1"/>
          <p:nvPr/>
        </p:nvSpPr>
        <p:spPr>
          <a:xfrm>
            <a:off x="307035" y="5183726"/>
            <a:ext cx="1307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HandwritingWeCan Light" panose="020F0300000000000000" pitchFamily="34" charset="0"/>
              </a:rPr>
              <a:t>Himeji</a:t>
            </a:r>
            <a:endParaRPr kumimoji="1" lang="ja-JP" altLang="en-US" sz="1400" b="1" dirty="0">
              <a:latin typeface="HandwritingWeCan Light" panose="020F0300000000000000" pitchFamily="34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05AD962-537E-43AF-B07A-96C4ED8833DA}"/>
              </a:ext>
            </a:extLst>
          </p:cNvPr>
          <p:cNvSpPr txBox="1"/>
          <p:nvPr/>
        </p:nvSpPr>
        <p:spPr>
          <a:xfrm>
            <a:off x="1773467" y="5503306"/>
            <a:ext cx="1847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HandwritingWeCan Light" panose="020F0300000000000000" pitchFamily="34" charset="0"/>
              </a:rPr>
              <a:t>Takarazuka City</a:t>
            </a:r>
            <a:endParaRPr kumimoji="1" lang="ja-JP" altLang="en-US" sz="1400" b="1" dirty="0">
              <a:latin typeface="HandwritingWeCan Light" panose="020F0300000000000000" pitchFamily="34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276665F-61D7-4577-A55A-4F6675E3E360}"/>
              </a:ext>
            </a:extLst>
          </p:cNvPr>
          <p:cNvSpPr txBox="1"/>
          <p:nvPr/>
        </p:nvSpPr>
        <p:spPr>
          <a:xfrm>
            <a:off x="5383225" y="5185478"/>
            <a:ext cx="1307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HandwritingWeCan Light" panose="020F0300000000000000" pitchFamily="34" charset="0"/>
              </a:rPr>
              <a:t>Mt. Rokko</a:t>
            </a:r>
            <a:endParaRPr kumimoji="1" lang="ja-JP" altLang="en-US" sz="1400" b="1" dirty="0">
              <a:latin typeface="HandwritingWeCan Light" panose="020F0300000000000000" pitchFamily="34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2D97A77-442D-4C7F-8E7C-CB5E57A6121E}"/>
              </a:ext>
            </a:extLst>
          </p:cNvPr>
          <p:cNvSpPr txBox="1"/>
          <p:nvPr/>
        </p:nvSpPr>
        <p:spPr>
          <a:xfrm>
            <a:off x="293907" y="5517883"/>
            <a:ext cx="1847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HandwritingWeCan Light" panose="020F0300000000000000" pitchFamily="34" charset="0"/>
              </a:rPr>
              <a:t>Kobe Airport</a:t>
            </a:r>
            <a:endParaRPr kumimoji="1" lang="ja-JP" altLang="en-US" sz="1400" b="1" dirty="0">
              <a:latin typeface="HandwritingWeCan Light" panose="020F0300000000000000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3B92260-7FD2-4D80-990D-4E3F8FC8B352}"/>
              </a:ext>
            </a:extLst>
          </p:cNvPr>
          <p:cNvSpPr txBox="1"/>
          <p:nvPr/>
        </p:nvSpPr>
        <p:spPr>
          <a:xfrm>
            <a:off x="3452956" y="5445161"/>
            <a:ext cx="2085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HandwritingWeCan Light" panose="020F0300000000000000" pitchFamily="34" charset="0"/>
              </a:rPr>
              <a:t>Hyogo Art Museum</a:t>
            </a:r>
            <a:endParaRPr kumimoji="1" lang="ja-JP" altLang="en-US" sz="1400" b="1" dirty="0">
              <a:latin typeface="HandwritingWeCan Light" panose="020F0300000000000000" pitchFamily="34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02CB099-C50A-44DF-A550-411C79F02A81}"/>
              </a:ext>
            </a:extLst>
          </p:cNvPr>
          <p:cNvSpPr txBox="1"/>
          <p:nvPr/>
        </p:nvSpPr>
        <p:spPr>
          <a:xfrm rot="10800000" flipV="1">
            <a:off x="5383225" y="5457426"/>
            <a:ext cx="1790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HandwritingWeCan Light" panose="020F0300000000000000" pitchFamily="34" charset="0"/>
              </a:rPr>
              <a:t>Suma Beach</a:t>
            </a:r>
            <a:endParaRPr kumimoji="1" lang="ja-JP" altLang="en-US" sz="1400" b="1" dirty="0">
              <a:latin typeface="HandwritingWeCan Light" panose="020F0300000000000000" pitchFamily="34" charset="0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03D0A144-87B7-43B4-915A-39D4A258E0BA}"/>
              </a:ext>
            </a:extLst>
          </p:cNvPr>
          <p:cNvSpPr/>
          <p:nvPr/>
        </p:nvSpPr>
        <p:spPr>
          <a:xfrm>
            <a:off x="293907" y="4555507"/>
            <a:ext cx="6397257" cy="123464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806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320</Words>
  <Application>Microsoft Office PowerPoint</Application>
  <PresentationFormat>A4 210 x 297 mm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HandwritingWeCan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本庄中(本庄中学校)</dc:creator>
  <cp:lastModifiedBy>ＡＬＴ　本庄中(本庄中学校)</cp:lastModifiedBy>
  <cp:revision>6</cp:revision>
  <cp:lastPrinted>2024-01-16T06:59:46Z</cp:lastPrinted>
  <dcterms:created xsi:type="dcterms:W3CDTF">2024-01-16T03:04:59Z</dcterms:created>
  <dcterms:modified xsi:type="dcterms:W3CDTF">2024-02-01T01:52:13Z</dcterms:modified>
</cp:coreProperties>
</file>